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48" r:id="rId2"/>
    <p:sldId id="442" r:id="rId3"/>
    <p:sldId id="443" r:id="rId4"/>
    <p:sldId id="423" r:id="rId5"/>
    <p:sldId id="445" r:id="rId6"/>
    <p:sldId id="444" r:id="rId7"/>
    <p:sldId id="406" r:id="rId8"/>
    <p:sldId id="430" r:id="rId9"/>
    <p:sldId id="447" r:id="rId10"/>
    <p:sldId id="446" r:id="rId11"/>
    <p:sldId id="424" r:id="rId12"/>
    <p:sldId id="449" r:id="rId13"/>
    <p:sldId id="407" r:id="rId14"/>
    <p:sldId id="450" r:id="rId15"/>
    <p:sldId id="432" r:id="rId16"/>
    <p:sldId id="43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01"/>
    <a:srgbClr val="CD7613"/>
    <a:srgbClr val="FE9102"/>
    <a:srgbClr val="BEE947"/>
    <a:srgbClr val="05F84D"/>
    <a:srgbClr val="F201FE"/>
    <a:srgbClr val="0674F3"/>
    <a:srgbClr val="04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6" autoAdjust="0"/>
    <p:restoredTop sz="91369"/>
  </p:normalViewPr>
  <p:slideViewPr>
    <p:cSldViewPr snapToObjects="1">
      <p:cViewPr varScale="1">
        <p:scale>
          <a:sx n="101" d="100"/>
          <a:sy n="101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47118-0866-3B42-8F36-A007BF41B983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FD35E-2CCA-CE44-8295-8EA3982B9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SPILLAERT </a:t>
            </a:r>
            <a:r>
              <a:rPr lang="fr-FR" sz="1400" b="1" i="0" dirty="0" err="1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Léon</a:t>
            </a:r>
            <a:r>
              <a:rPr lang="fr-FR" sz="1400" b="1" i="0" dirty="0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 1881-1946, « L’Allée des </a:t>
            </a:r>
            <a:r>
              <a:rPr lang="fr-FR" sz="1400" b="1" i="0" dirty="0" err="1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hêtres</a:t>
            </a:r>
            <a:r>
              <a:rPr lang="fr-FR" sz="1400" b="1" i="0" dirty="0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. </a:t>
            </a:r>
            <a:r>
              <a:rPr lang="fr-FR" sz="1400" b="1" i="0" dirty="0" err="1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Forêt</a:t>
            </a:r>
            <a:r>
              <a:rPr lang="fr-FR" sz="1400" b="1" i="0" dirty="0"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 de Soignes », 1935, dessin, plume et aquarelle.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70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AUTRICHE. Forêt de Vienne.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Léopoldsberg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, contrefort des Alpes.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80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dirty="0">
                <a:solidFill>
                  <a:srgbClr val="04FC9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MITTEL EUROPA : le paradis de l’Epicéa ; KHNOPFF Fernand (1858-1921),  "La Sapinière, Fosset", 1894, huile sur toile.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02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PORTUGAL. Forêt de Leiria (Rég. Centre), Pineraie, 2017. 2003 = 425 000 ha incendiés. 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SUISSE. Forêt de Berne (C. Berne). Dix ans après la tempête Lothar de 1999.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9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0" dirty="0">
                <a:solidFill>
                  <a:srgbClr val="05F84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Europe : Types d’appropriation en 1990 (sauf Europe de l’Est).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8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CALAME Alexandre 1810-1864, « Orage à la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Handeck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(Oberland bernois) » car « 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premieère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peinture nationale ».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GALLEN-KALLELA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Akseli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1865-1931, « Grand Pic noir », 1894, huile sur toile marouflée sur carton.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938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- HAUTE-MARNE. Charme. Attaque du Sténographe.</a:t>
            </a:r>
          </a:p>
          <a:p>
            <a:pPr algn="just"/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- GUILLEMINOT René, 1900-1975, "Les Bûcherons", huile sur toile.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56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FontTx/>
              <a:buNone/>
            </a:pPr>
            <a:r>
              <a:rPr lang="fr-FR" sz="18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VIENNE. Poitiers. Parc de la Belle Cabane dans les arbres.</a:t>
            </a:r>
          </a:p>
          <a:p>
            <a:pPr marL="0" indent="0" algn="just">
              <a:buFontTx/>
              <a:buNone/>
            </a:pPr>
            <a:r>
              <a:rPr lang="fr-FR" sz="18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MAGRITTE René 1898-1967, « Alice au pays des merveilles », 1946, huile sur toile.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68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DIJKSTRA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Siemen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1968-Den Helder, « 9 h. Matin d'été. Buisson derrière l'atelier », 1997, xylogravure.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8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FINLANDE. Forêt du Satakunta (Finlande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Occ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.), 2008.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1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solidFill>
                  <a:srgbClr val="04FC9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EUROPE : Taux de boisement en 2010.</a:t>
            </a:r>
            <a:endParaRPr lang="fr-FR" sz="1400" b="1" i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18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LORTET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Leberecht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1828-1901, « Village sous les sommets », huile sur papier marouflée.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ROUMANIE. Forêt d’altitude des Carpates, 2010.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99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SUISSE. Engadine (C. Grisons). Bûcheronnage, 1929 (photo).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AVEYRON. Douglas sortis d’une forêt. La tête d’abattage de la pelle découpe et ébranche.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5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0" dirty="0">
                <a:solidFill>
                  <a:srgbClr val="05F84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Europe : Taux d’exploitabilité en 1990.</a:t>
            </a:r>
          </a:p>
          <a:p>
            <a:r>
              <a:rPr lang="fr-FR" sz="18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3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EUROPE. Prélèvement réalisé : 2011-15 ; 2016-2020. 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De nouvelles données satellitaires analysées dans la revue scientifique Nature révèlent qu’en Europe, la superficie des forêts exploitées aurait augmenté de 49 % entre 2016 et 2018, en comparaison de la période 2011-2015.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75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ESPAGNE. Forêt de la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Souto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da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Retorta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(Galice). Eucalyptus.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ANGLETERRE. Forêt du Yorkshire. Programme de boisement, 2018-43.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GRECE. Forêt du Mont </a:t>
            </a:r>
            <a:r>
              <a:rPr lang="fr-FR" sz="1400" b="1" i="0" dirty="0" err="1">
                <a:latin typeface="Arial Black" panose="020B0604020202020204" pitchFamily="34" charset="0"/>
                <a:cs typeface="Arial Black" panose="020B0604020202020204" pitchFamily="34" charset="0"/>
              </a:rPr>
              <a:t>Cronion</a:t>
            </a:r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 (Olympie), 2008. ravagée en 2007.</a:t>
            </a:r>
          </a:p>
          <a:p>
            <a:r>
              <a:rPr lang="fr-FR" sz="1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BELGIQUE. Forêt de Soignes. Hêtraie naturelle traitée par jardinage.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D35E-2CCA-CE44-8295-8EA3982B9E9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91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9FAF-BBD1-D94C-9D2E-5E9C38DCA276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3283-331A-A149-970F-DDB067A773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746C1C5-9F33-F2A0-D717-7DC2EF662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9357" y="0"/>
            <a:ext cx="9183357" cy="6887518"/>
          </a:xfrm>
        </p:spPr>
      </p:pic>
      <p:sp>
        <p:nvSpPr>
          <p:cNvPr id="5" name="ZoneTexte 4"/>
          <p:cNvSpPr txBox="1"/>
          <p:nvPr/>
        </p:nvSpPr>
        <p:spPr>
          <a:xfrm>
            <a:off x="1" y="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BEE947"/>
                </a:solidFill>
                <a:latin typeface="Arial Black" panose="020B0604020202020204" pitchFamily="34" charset="0"/>
                <a:ea typeface="Arial Black" charset="0"/>
                <a:cs typeface="Arial Black" panose="020B0604020202020204" pitchFamily="34" charset="0"/>
              </a:rPr>
              <a:t>Andrée CORVOL</a:t>
            </a:r>
          </a:p>
          <a:p>
            <a:pPr algn="ctr"/>
            <a:endParaRPr lang="fr-FR" sz="2800" b="1" dirty="0">
              <a:solidFill>
                <a:srgbClr val="BEE947"/>
              </a:solidFill>
              <a:latin typeface="Arial Black" panose="020B0604020202020204" pitchFamily="34" charset="0"/>
              <a:ea typeface="Arial Black" charset="0"/>
              <a:cs typeface="Arial Black" panose="020B0604020202020204" pitchFamily="34" charset="0"/>
            </a:endParaRPr>
          </a:p>
          <a:p>
            <a:pPr algn="ctr"/>
            <a:endParaRPr lang="fr-FR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LA FORET EUROPEENNE :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entre passé et futur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53336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BEE947"/>
                </a:solidFill>
                <a:latin typeface="Arial Black" charset="0"/>
                <a:ea typeface="Arial Black" charset="0"/>
                <a:cs typeface="Arial Black" charset="0"/>
              </a:rPr>
              <a:t>Antony, Université populaire, conférence du 6 février 2025</a:t>
            </a:r>
          </a:p>
        </p:txBody>
      </p:sp>
    </p:spTree>
    <p:extLst>
      <p:ext uri="{BB962C8B-B14F-4D97-AF65-F5344CB8AC3E}">
        <p14:creationId xmlns:p14="http://schemas.microsoft.com/office/powerpoint/2010/main" val="144962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plein air, paysage, ciel&#10;&#10;Description générée automatiquement">
            <a:extLst>
              <a:ext uri="{FF2B5EF4-FFF2-40B4-BE49-F238E27FC236}">
                <a16:creationId xmlns:a16="http://schemas.microsoft.com/office/drawing/2014/main" id="{E149B58C-D686-7701-50E1-1B85A778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27" y="14266"/>
            <a:ext cx="5142973" cy="30546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B9A679-C6B9-64B1-F4D0-D75B9106E684}"/>
              </a:ext>
            </a:extLst>
          </p:cNvPr>
          <p:cNvSpPr txBox="1"/>
          <p:nvPr/>
        </p:nvSpPr>
        <p:spPr>
          <a:xfrm>
            <a:off x="5561856" y="18864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BEE947"/>
                </a:highlight>
              </a:rPr>
              <a:t>Forêt de Vienne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1C0B3F-745A-BC30-5811-D6270260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ENTREE EN SCENE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 XIXe siècle. Début XXe siècle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1/ GARDONS « NOS » FORETS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Sentiment de leur diminution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Il est lié aux transports urbains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Modifier les peuplements 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Etendre les constructions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Militantisme des associations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Il concerne les massifs urbains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Conception fixiste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Monument naturel</a:t>
            </a:r>
          </a:p>
          <a:p>
            <a:pPr>
              <a:buFont typeface="Wingdings" pitchFamily="2" charset="2"/>
              <a:buChar char="q"/>
            </a:pPr>
            <a:endParaRPr lang="fr-FR" sz="1400" b="1" dirty="0">
              <a:highlight>
                <a:srgbClr val="C0C0C0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Recrutement des associations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Il concerne les milieux urbains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Elites intellectuelles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Aspect générationnel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CD761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				1909 : Ligue suisse pour la protection de la nature (LSPN)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CD761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				1987 : La LSPN devient Pro-Natura</a:t>
            </a:r>
          </a:p>
          <a:p>
            <a:pPr>
              <a:buFont typeface="Wingdings" pitchFamily="2" charset="2"/>
              <a:buChar char="q"/>
            </a:pPr>
            <a:endParaRPr lang="fr-FR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fr-FR" sz="13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fr-FR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70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2323143-636F-5745-AE11-C76C8284D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47" y="949213"/>
            <a:ext cx="4499992" cy="590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547D875-D807-CA4D-8262-F7CA69190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93233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EC107A-B0ED-F143-A984-0BF8E6E7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33" y="0"/>
            <a:ext cx="9144000" cy="750714"/>
          </a:xfrm>
        </p:spPr>
        <p:txBody>
          <a:bodyPr>
            <a:normAutofit fontScale="90000"/>
          </a:bodyPr>
          <a:lstStyle/>
          <a:p>
            <a:br>
              <a:rPr lang="fr-FR" sz="1800" b="1" dirty="0">
                <a:solidFill>
                  <a:srgbClr val="04FC9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fr-FR" sz="1800" b="1" dirty="0">
                <a:solidFill>
                  <a:srgbClr val="04FC9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r-FR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Europe médiane : le paradis de l’Epicéa</a:t>
            </a:r>
            <a:br>
              <a:rPr lang="fr-FR" sz="2000" b="1" dirty="0">
                <a:solidFill>
                  <a:srgbClr val="0674F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fr-FR" sz="2000" b="1" dirty="0">
                <a:solidFill>
                  <a:srgbClr val="0674F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fr-FR" sz="1800" b="1" dirty="0">
                <a:solidFill>
                  <a:srgbClr val="05F84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fr-FR" sz="1800" b="1" dirty="0">
              <a:solidFill>
                <a:srgbClr val="05F84D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16DB3C-0E6B-CA4A-B1E1-2C8756D17F18}"/>
              </a:ext>
            </a:extLst>
          </p:cNvPr>
          <p:cNvSpPr txBox="1"/>
          <p:nvPr/>
        </p:nvSpPr>
        <p:spPr>
          <a:xfrm>
            <a:off x="0" y="55892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1600" b="1" dirty="0">
              <a:solidFill>
                <a:srgbClr val="04FC9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endParaRPr lang="fr-FR" sz="1600" b="1" dirty="0">
              <a:solidFill>
                <a:srgbClr val="04FC9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r"/>
            <a:r>
              <a:rPr lang="fr-FR" sz="1200" b="1" dirty="0">
                <a:highlight>
                  <a:srgbClr val="BEE947"/>
                </a:highlight>
                <a:cs typeface="Arial Black" panose="020B0604020202020204" pitchFamily="34" charset="0"/>
              </a:rPr>
              <a:t>KHNOPFF Fernand, 1858-1921, « La Sapinière. Fosset », huile sur toile.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8FA99B-951D-BA41-B0F0-8086521776E3}"/>
              </a:ext>
            </a:extLst>
          </p:cNvPr>
          <p:cNvSpPr txBox="1"/>
          <p:nvPr/>
        </p:nvSpPr>
        <p:spPr>
          <a:xfrm>
            <a:off x="-21232" y="23363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	REVOLUTION RESINEUSE </a:t>
            </a: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: 	</a:t>
            </a:r>
          </a:p>
        </p:txBody>
      </p:sp>
    </p:spTree>
    <p:extLst>
      <p:ext uri="{BB962C8B-B14F-4D97-AF65-F5344CB8AC3E}">
        <p14:creationId xmlns:p14="http://schemas.microsoft.com/office/powerpoint/2010/main" val="26026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1C0B3F-745A-BC30-5811-D6270260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2" y="0"/>
            <a:ext cx="8229600" cy="68577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4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ENTREE EN SCENE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 XXe siècle. Début XXIe siècle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2/ SOIGNONS « NOS » FORETS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Sentiment de leur fragilité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Il est lié à l’abondance des informations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Importance de la presse		Incendies</a:t>
            </a:r>
          </a:p>
          <a:p>
            <a:pPr>
              <a:buSzPct val="100000"/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Importance de la TV		Tempêtes</a:t>
            </a:r>
          </a:p>
          <a:p>
            <a:pPr marL="0" indent="0">
              <a:buSzPct val="100000"/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Concevoir global &amp; Réagir local ?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Forêt européenne	1990-2020	+ 800 000 ha/an 	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Forêt de l’UE		1990-2020 	+ 11 M ha	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Irlande 		1990-2020	+ 69 % 		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Espagne		1990-2020	+ 34 %				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Contestation de la propriété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Forêt = Bien commun ?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T1 Ouverture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T2 Surveillance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Forêt de l’UE = Bien privé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Moyenne : 		</a:t>
            </a: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59 %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Portugal 		85 %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Autriche		83 % 		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Au total 16 M de propriétaires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Mais 90 % ont 	</a:t>
            </a: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– de 10 ha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61B3F2-5D7F-EE16-F707-634BD3DF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10" y="203"/>
            <a:ext cx="3826490" cy="3826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5A51C7-AD32-70F8-97B0-43EDE982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510" y="4365105"/>
            <a:ext cx="3826489" cy="24926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8F2E2B-57A8-7650-D667-4F78A87BE746}"/>
              </a:ext>
            </a:extLst>
          </p:cNvPr>
          <p:cNvSpPr txBox="1"/>
          <p:nvPr/>
        </p:nvSpPr>
        <p:spPr>
          <a:xfrm>
            <a:off x="5436096" y="3284984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BEE947"/>
                </a:highlight>
              </a:rPr>
              <a:t>PORTUGAL. Forêt de Leiria (Rég. Centre), 2017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40C1EA-23AB-08B1-1230-BF9ED21A6357}"/>
              </a:ext>
            </a:extLst>
          </p:cNvPr>
          <p:cNvSpPr txBox="1"/>
          <p:nvPr/>
        </p:nvSpPr>
        <p:spPr>
          <a:xfrm>
            <a:off x="5436096" y="4509120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BEE947"/>
                </a:highlight>
              </a:rPr>
              <a:t>SUISSE. Forêt de Berne (C. Berne), 2009</a:t>
            </a:r>
          </a:p>
        </p:txBody>
      </p:sp>
    </p:spTree>
    <p:extLst>
      <p:ext uri="{BB962C8B-B14F-4D97-AF65-F5344CB8AC3E}">
        <p14:creationId xmlns:p14="http://schemas.microsoft.com/office/powerpoint/2010/main" val="246581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4A3AE-D7AF-074D-ACA4-8B5DFC5D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5A1FAA-1570-334D-AEBF-F20FF7344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43132"/>
            <a:ext cx="9144000" cy="6901132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D2D688-3A4B-9A49-99E2-BED6A9A908F3}"/>
              </a:ext>
            </a:extLst>
          </p:cNvPr>
          <p:cNvSpPr txBox="1"/>
          <p:nvPr/>
        </p:nvSpPr>
        <p:spPr>
          <a:xfrm>
            <a:off x="0" y="18864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EUROPE (UE, 1990) : Taux de privatisation</a:t>
            </a:r>
          </a:p>
        </p:txBody>
      </p:sp>
    </p:spTree>
    <p:extLst>
      <p:ext uri="{BB962C8B-B14F-4D97-AF65-F5344CB8AC3E}">
        <p14:creationId xmlns:p14="http://schemas.microsoft.com/office/powerpoint/2010/main" val="79350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1C0B3F-745A-BC30-5811-D6270260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8686800" cy="6682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4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TOUS EN SCENE</a:t>
            </a:r>
          </a:p>
          <a:p>
            <a:pPr marL="0" indent="0">
              <a:buNone/>
            </a:pPr>
            <a:r>
              <a:rPr lang="fr-FR" sz="14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XXIe siècle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3/ LA FORÊT NOUS PROTEGE ? « PROTEGEONS-LA ! »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Contresens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Cf. Sondages dans les années 1990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Oui à la substitution du matériau-bois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Oui à la sous-exploitation des peuplements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Allemagne, Autriche, Slovénie, Tchéquie, Suisse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+ de 300 m3/ha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France, Italie, Espagne, Grèce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- de 180 m3/ha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Revirement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Cf. Aides données dans le cadre FEADER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5,4 Md. $ (2007-2013) ; 8,2 Md. $ (2015-2020)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27 % pour le reboisement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18 % pour l’accessibilité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18 % pour la préservation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Donc, 30 ans ont suffi à retourner l’opinion :</a:t>
            </a:r>
          </a:p>
          <a:p>
            <a:pPr marL="0" indent="0">
              <a:buNone/>
            </a:pPr>
            <a:r>
              <a:rPr lang="fr-FR" sz="1400" b="1" dirty="0">
                <a:highlight>
                  <a:srgbClr val="05F84D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A bas les ressources fossiles ! Vive le renouvelable  !</a:t>
            </a: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D’où réhabilitation de l’exploitation, mais « vertueuse ».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Non aux coupes rases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Non à la monoculture</a:t>
            </a:r>
          </a:p>
        </p:txBody>
      </p:sp>
      <p:pic>
        <p:nvPicPr>
          <p:cNvPr id="4" name="Image 3" descr="Une image contenant peinture, nuage, arbre, plein air&#10;&#10;Description générée automatiquement">
            <a:extLst>
              <a:ext uri="{FF2B5EF4-FFF2-40B4-BE49-F238E27FC236}">
                <a16:creationId xmlns:a16="http://schemas.microsoft.com/office/drawing/2014/main" id="{64DFE149-A0C2-2C58-A422-AB852251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0"/>
            <a:ext cx="2771800" cy="2987824"/>
          </a:xfrm>
          <a:prstGeom prst="rect">
            <a:avLst/>
          </a:prstGeom>
        </p:spPr>
      </p:pic>
      <p:pic>
        <p:nvPicPr>
          <p:cNvPr id="6" name="Image 5" descr="Une image contenant peinture, plein air, arbre, branche&#10;&#10;Description générée automatiquement">
            <a:extLst>
              <a:ext uri="{FF2B5EF4-FFF2-40B4-BE49-F238E27FC236}">
                <a16:creationId xmlns:a16="http://schemas.microsoft.com/office/drawing/2014/main" id="{126116DD-AE09-E949-84DD-C2D0AA3F9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117915"/>
            <a:ext cx="2771800" cy="37534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F1F281-D99A-9576-603F-FC59B813DED7}"/>
              </a:ext>
            </a:extLst>
          </p:cNvPr>
          <p:cNvSpPr txBox="1"/>
          <p:nvPr/>
        </p:nvSpPr>
        <p:spPr>
          <a:xfrm>
            <a:off x="6084168" y="2564904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BEE947"/>
                </a:highlight>
              </a:rPr>
              <a:t>Suisse : « première peinture nationale », 1839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95AB7C-ACAA-83C4-4D65-14E020CF4DF4}"/>
              </a:ext>
            </a:extLst>
          </p:cNvPr>
          <p:cNvSpPr txBox="1"/>
          <p:nvPr/>
        </p:nvSpPr>
        <p:spPr>
          <a:xfrm>
            <a:off x="5796136" y="6368697"/>
            <a:ext cx="334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ighlight>
                  <a:srgbClr val="BEE947"/>
                </a:highlight>
              </a:rPr>
              <a:t>Finlande : classement « Trésor national », 1919.</a:t>
            </a:r>
          </a:p>
        </p:txBody>
      </p:sp>
    </p:spTree>
    <p:extLst>
      <p:ext uri="{BB962C8B-B14F-4D97-AF65-F5344CB8AC3E}">
        <p14:creationId xmlns:p14="http://schemas.microsoft.com/office/powerpoint/2010/main" val="2749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14FDE8-DC8F-664F-8D7D-539F4BFF0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16" y="124163"/>
            <a:ext cx="4427984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4CB7D7-78D3-A045-B3E6-CDDED487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78848"/>
            <a:ext cx="4499992" cy="337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8CCA01-3542-D83B-A8A7-AFF6FAF63804}"/>
              </a:ext>
            </a:extLst>
          </p:cNvPr>
          <p:cNvSpPr txBox="1"/>
          <p:nvPr/>
        </p:nvSpPr>
        <p:spPr>
          <a:xfrm>
            <a:off x="4788024" y="26064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highlight>
                  <a:srgbClr val="BEE947"/>
                </a:highlight>
              </a:rPr>
              <a:t>Les ravageurs à l’</a:t>
            </a:r>
            <a:r>
              <a:rPr lang="fr-FR" sz="1400" dirty="0" err="1">
                <a:highlight>
                  <a:srgbClr val="BEE947"/>
                </a:highlight>
              </a:rPr>
              <a:t>oeuvre</a:t>
            </a:r>
            <a:endParaRPr lang="fr-FR" sz="1400" dirty="0">
              <a:highlight>
                <a:srgbClr val="BEE947"/>
              </a:highligh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566302-2714-E474-61B2-9F626DE29212}"/>
              </a:ext>
            </a:extLst>
          </p:cNvPr>
          <p:cNvSpPr txBox="1"/>
          <p:nvPr/>
        </p:nvSpPr>
        <p:spPr>
          <a:xfrm>
            <a:off x="0" y="5733256"/>
            <a:ext cx="438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highlight>
                  <a:srgbClr val="BEE947"/>
                </a:highlight>
              </a:rPr>
              <a:t>Les bûcherons au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B1C7CC-DD27-7122-B7D4-89D866A022F2}"/>
              </a:ext>
            </a:extLst>
          </p:cNvPr>
          <p:cNvSpPr txBox="1"/>
          <p:nvPr/>
        </p:nvSpPr>
        <p:spPr>
          <a:xfrm>
            <a:off x="4788025" y="3645024"/>
            <a:ext cx="435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dirty="0">
                <a:highlight>
                  <a:srgbClr val="FFB001"/>
                </a:highlight>
                <a:cs typeface="Arial Black" panose="020B0604020202020204" pitchFamily="34" charset="0"/>
              </a:rPr>
              <a:t>GUILLEMINOT René, 1900-1975, "Les Bûcherons", huile sur toile.</a:t>
            </a:r>
            <a:endParaRPr lang="fr-FR" sz="1200" dirty="0">
              <a:highlight>
                <a:srgbClr val="FFB001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923BEC-FF13-9AC0-5CDD-80B35FCC5587}"/>
              </a:ext>
            </a:extLst>
          </p:cNvPr>
          <p:cNvSpPr txBox="1"/>
          <p:nvPr/>
        </p:nvSpPr>
        <p:spPr>
          <a:xfrm>
            <a:off x="190404" y="124163"/>
            <a:ext cx="400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ighlight>
                  <a:srgbClr val="FFB001"/>
                </a:highlight>
              </a:rPr>
              <a:t>Le sténographe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3C933-5EBA-6F04-D14C-B9820DF21E75}"/>
              </a:ext>
            </a:extLst>
          </p:cNvPr>
          <p:cNvSpPr txBox="1"/>
          <p:nvPr/>
        </p:nvSpPr>
        <p:spPr>
          <a:xfrm>
            <a:off x="4464496" y="1628800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TOUTES LES CRAINTES ?</a:t>
            </a:r>
          </a:p>
          <a:p>
            <a:pPr algn="ctr"/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Des risques, oui.</a:t>
            </a:r>
          </a:p>
          <a:p>
            <a:pPr algn="ctr"/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Des adaptations, sûrement…</a:t>
            </a:r>
          </a:p>
        </p:txBody>
      </p:sp>
    </p:spTree>
    <p:extLst>
      <p:ext uri="{BB962C8B-B14F-4D97-AF65-F5344CB8AC3E}">
        <p14:creationId xmlns:p14="http://schemas.microsoft.com/office/powerpoint/2010/main" val="38284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43175B-3A24-564C-BCFC-486FB5CE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25" y="23540"/>
            <a:ext cx="3866290" cy="386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04E0EC-86DB-5FAA-DC07-F81F7284F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664"/>
            <a:ext cx="5065869" cy="64533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AC9749-A15A-B518-AB22-B1AA25E56461}"/>
              </a:ext>
            </a:extLst>
          </p:cNvPr>
          <p:cNvSpPr txBox="1"/>
          <p:nvPr/>
        </p:nvSpPr>
        <p:spPr>
          <a:xfrm>
            <a:off x="5315329" y="3429000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0" dirty="0">
                <a:highlight>
                  <a:srgbClr val="FFB001"/>
                </a:highlight>
                <a:cs typeface="Arial Black" panose="020B0604020202020204" pitchFamily="34" charset="0"/>
              </a:rPr>
              <a:t>VIENNE. Poitiers. Parc de la Belle Cabane</a:t>
            </a:r>
            <a:endParaRPr lang="fr-FR" sz="1200" dirty="0">
              <a:highlight>
                <a:srgbClr val="FFB001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5D6FAD-152F-6690-92E2-02FC62D37E28}"/>
              </a:ext>
            </a:extLst>
          </p:cNvPr>
          <p:cNvSpPr txBox="1"/>
          <p:nvPr/>
        </p:nvSpPr>
        <p:spPr>
          <a:xfrm>
            <a:off x="1" y="6222503"/>
            <a:ext cx="5065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0" dirty="0">
                <a:highlight>
                  <a:srgbClr val="FFB001"/>
                </a:highlight>
                <a:cs typeface="Arial Black" panose="020B0604020202020204" pitchFamily="34" charset="0"/>
              </a:rPr>
              <a:t>MAGRITTE René 1898-1967, « Alice au pays des merveilles », 1946</a:t>
            </a:r>
            <a:r>
              <a:rPr lang="fr-FR" sz="1200" b="1" i="0" dirty="0">
                <a:highlight>
                  <a:srgbClr val="C0C0C0"/>
                </a:highlight>
                <a:cs typeface="Arial Black" panose="020B0604020202020204" pitchFamily="34" charset="0"/>
              </a:rPr>
              <a:t>.</a:t>
            </a:r>
            <a:endParaRPr lang="fr-FR" sz="1200" dirty="0">
              <a:highlight>
                <a:srgbClr val="C0C0C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F65668-AB7C-D16D-7A5C-7602298A40B2}"/>
              </a:ext>
            </a:extLst>
          </p:cNvPr>
          <p:cNvSpPr txBox="1"/>
          <p:nvPr/>
        </p:nvSpPr>
        <p:spPr>
          <a:xfrm>
            <a:off x="5315329" y="4221088"/>
            <a:ext cx="3765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TOUS LES BONHEURS ?</a:t>
            </a:r>
          </a:p>
          <a:p>
            <a:pPr algn="ctr"/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Suivez mon regard :</a:t>
            </a:r>
          </a:p>
          <a:p>
            <a:pPr algn="ctr"/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Héritages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Transformations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Valorisations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Arbitrages</a:t>
            </a:r>
          </a:p>
        </p:txBody>
      </p:sp>
    </p:spTree>
    <p:extLst>
      <p:ext uri="{BB962C8B-B14F-4D97-AF65-F5344CB8AC3E}">
        <p14:creationId xmlns:p14="http://schemas.microsoft.com/office/powerpoint/2010/main" val="283793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370C74-8DC5-4D1F-4452-FFAFB99E16A6}"/>
              </a:ext>
            </a:extLst>
          </p:cNvPr>
          <p:cNvSpPr txBox="1"/>
          <p:nvPr/>
        </p:nvSpPr>
        <p:spPr>
          <a:xfrm>
            <a:off x="0" y="1"/>
            <a:ext cx="8135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fr-FR" sz="14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QUELQUES RAPPELS</a:t>
            </a: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Définition de la forêt  (FAO)		= 3 critères associés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Aire boisée				+ de 0,5 ha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Hauteur des arbres			+ de 5 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Couvert boisé 				+ de 10 % de la surface au sol</a:t>
            </a: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UE Couvert forestier	</a:t>
            </a:r>
            <a:r>
              <a:rPr lang="fr-FR" sz="14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159 M ha 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	soit </a:t>
            </a:r>
            <a:r>
              <a:rPr lang="fr-FR" sz="14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38 %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du territoire</a:t>
            </a: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UE Couvert arboré		</a:t>
            </a: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182 M ha 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	soit </a:t>
            </a:r>
            <a:r>
              <a:rPr lang="fr-FR" sz="14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46 %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du territoire</a:t>
            </a: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								soit 5% des forêts mondiales</a:t>
            </a: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Continent européen 	1017 M ha	soit ¼ des forêts mondiales</a:t>
            </a: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								soit ½ des forêts tempérées</a:t>
            </a:r>
          </a:p>
          <a:p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								dont les 4/5 relèvent de la Russie</a:t>
            </a: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C64CDA-4C2B-3965-C278-ABB86519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24" y="3987800"/>
            <a:ext cx="7264400" cy="2870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ED05FEE-726C-71B2-C4A9-A2D82BA9324F}"/>
              </a:ext>
            </a:extLst>
          </p:cNvPr>
          <p:cNvSpPr txBox="1"/>
          <p:nvPr/>
        </p:nvSpPr>
        <p:spPr>
          <a:xfrm>
            <a:off x="107504" y="6381328"/>
            <a:ext cx="905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ighlight>
                  <a:srgbClr val="BEE947"/>
                </a:highlight>
              </a:rPr>
              <a:t>DIJKSTRA </a:t>
            </a:r>
            <a:r>
              <a:rPr lang="fr-FR" sz="1200" dirty="0" err="1">
                <a:highlight>
                  <a:srgbClr val="BEE947"/>
                </a:highlight>
              </a:rPr>
              <a:t>Siemen</a:t>
            </a:r>
            <a:r>
              <a:rPr lang="fr-FR" sz="1200" dirty="0">
                <a:highlight>
                  <a:srgbClr val="BEE947"/>
                </a:highlight>
              </a:rPr>
              <a:t> 1968-Den Helder, « 9 h. Matin d'été. Buisson derrière l'atelier », 1997, xylogravure.</a:t>
            </a:r>
          </a:p>
        </p:txBody>
      </p:sp>
    </p:spTree>
    <p:extLst>
      <p:ext uri="{BB962C8B-B14F-4D97-AF65-F5344CB8AC3E}">
        <p14:creationId xmlns:p14="http://schemas.microsoft.com/office/powerpoint/2010/main" val="25159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710DD-E9D6-5FBB-EAD1-DED90184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0" y="116632"/>
            <a:ext cx="849694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DONNEES DE BASE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1 / DISPARITE : 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Densité humaine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Orientation agricole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Importance militaire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+ de 50 % du territoire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Finlande 	66 %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Suède	63 %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Slovénie	58 %</a:t>
            </a:r>
          </a:p>
          <a:p>
            <a:pPr marL="0" indent="0">
              <a:buNone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- de 10 % du territoire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Irlande	10 %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Pays-Bas  	  8 %</a:t>
            </a:r>
          </a:p>
          <a:p>
            <a:pPr>
              <a:buFont typeface="Wingdings" pitchFamily="2" charset="2"/>
              <a:buChar char="q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Malte		  1 %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B01E7D-5647-08EA-6D16-64F836C8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05880"/>
            <a:ext cx="5652120" cy="56521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4A5C22-D0BE-A2C5-3AD1-CFA61852245E}"/>
              </a:ext>
            </a:extLst>
          </p:cNvPr>
          <p:cNvSpPr txBox="1"/>
          <p:nvPr/>
        </p:nvSpPr>
        <p:spPr>
          <a:xfrm>
            <a:off x="61020" y="5652120"/>
            <a:ext cx="8687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ighlight>
                  <a:srgbClr val="BEE947"/>
                </a:highlight>
              </a:rPr>
              <a:t>FINLANDE. Forêt du Satakunta (Finlande </a:t>
            </a:r>
            <a:r>
              <a:rPr lang="fr-FR" sz="1200" dirty="0" err="1">
                <a:highlight>
                  <a:srgbClr val="BEE947"/>
                </a:highlight>
              </a:rPr>
              <a:t>Occ</a:t>
            </a:r>
            <a:r>
              <a:rPr lang="fr-FR" sz="1200" dirty="0">
                <a:highlight>
                  <a:srgbClr val="BEE947"/>
                </a:highlight>
              </a:rPr>
              <a:t>.), 2008.</a:t>
            </a:r>
          </a:p>
        </p:txBody>
      </p:sp>
    </p:spTree>
    <p:extLst>
      <p:ext uri="{BB962C8B-B14F-4D97-AF65-F5344CB8AC3E}">
        <p14:creationId xmlns:p14="http://schemas.microsoft.com/office/powerpoint/2010/main" val="100233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E05315-621D-E046-B18C-A3DF16962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0652" cy="6841843"/>
          </a:xfr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5764A4E-D3A8-724D-8E27-D60BD452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00692" cy="620688"/>
          </a:xfrm>
        </p:spPr>
        <p:txBody>
          <a:bodyPr>
            <a:noAutofit/>
          </a:bodyPr>
          <a:lstStyle/>
          <a:p>
            <a:r>
              <a:rPr lang="fr-FR" sz="1800" b="1" dirty="0">
                <a:latin typeface="Arial Black" panose="020B0604020202020204" pitchFamily="34" charset="0"/>
                <a:cs typeface="Arial Black" panose="020B0604020202020204" pitchFamily="34" charset="0"/>
              </a:rPr>
              <a:t>EUROPE (Conseil de l’E, 2010) : Taux de couverture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5C44C4-C9AE-7F49-9008-E50F0FD2F9DD}"/>
              </a:ext>
            </a:extLst>
          </p:cNvPr>
          <p:cNvSpPr txBox="1"/>
          <p:nvPr/>
        </p:nvSpPr>
        <p:spPr>
          <a:xfrm>
            <a:off x="179512" y="3068960"/>
            <a:ext cx="1152128" cy="864096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25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3187294-690F-85F2-292E-AA3F82B0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38" y="3541138"/>
            <a:ext cx="3342138" cy="334213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8710DD-E9D6-5FBB-EAD1-DED90184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56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56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DONNEES DE BASE</a:t>
            </a:r>
          </a:p>
          <a:p>
            <a:pPr marL="0" indent="0">
              <a:buNone/>
            </a:pPr>
            <a:endParaRPr lang="fr-FR" sz="5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2 / EXTENSIVITE : 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rôle des hommes ET départ des hommes</a:t>
            </a:r>
          </a:p>
          <a:p>
            <a:pPr>
              <a:buFont typeface="Wingdings" pitchFamily="2" charset="2"/>
              <a:buChar char="q"/>
            </a:pPr>
            <a:r>
              <a:rPr lang="fr-FR" sz="56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Forêt ressuscitée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à l’issue des glaciations (- 12 000 ans)</a:t>
            </a:r>
          </a:p>
          <a:p>
            <a:pPr marL="0" indent="0">
              <a:buNone/>
            </a:pPr>
            <a:r>
              <a:rPr lang="fr-FR" sz="56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essences sempervirentes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Contre </a:t>
            </a:r>
            <a:r>
              <a:rPr lang="fr-FR" sz="56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13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en Amérique du Nord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Contre </a:t>
            </a:r>
            <a:r>
              <a:rPr lang="fr-FR" sz="56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26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dans l’aire sino-japonaise</a:t>
            </a:r>
          </a:p>
          <a:p>
            <a:pPr marL="0" indent="0">
              <a:buNone/>
            </a:pPr>
            <a:r>
              <a:rPr lang="fr-FR" sz="5600" b="1" dirty="0">
                <a:highlight>
                  <a:srgbClr val="00FF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30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essences caducifoliées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Contre </a:t>
            </a:r>
            <a:r>
              <a:rPr lang="fr-FR" sz="56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110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en Amérique du Nord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	Contre </a:t>
            </a:r>
            <a:r>
              <a:rPr lang="fr-FR" sz="56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160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dans l’aire sino-japonaise</a:t>
            </a:r>
          </a:p>
          <a:p>
            <a:pPr marL="0" indent="0">
              <a:buNone/>
            </a:pPr>
            <a:endParaRPr lang="fr-FR" sz="5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56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Forêt conquérante </a:t>
            </a:r>
          </a:p>
          <a:p>
            <a:pPr marL="0" indent="0">
              <a:buNone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Retour à partir des Balkans et de l’Anatolie</a:t>
            </a:r>
          </a:p>
          <a:p>
            <a:pPr marL="0" indent="0">
              <a:buNone/>
            </a:pPr>
            <a:r>
              <a:rPr lang="fr-FR" sz="56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Boisements programmés :</a:t>
            </a:r>
          </a:p>
          <a:p>
            <a:pPr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en plaine : 				To 17</a:t>
            </a:r>
            <a:r>
              <a:rPr lang="fr-FR" sz="5600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e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siècle</a:t>
            </a:r>
          </a:p>
          <a:p>
            <a:pPr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des dunes :				To 18</a:t>
            </a:r>
            <a:r>
              <a:rPr lang="fr-FR" sz="5600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e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siècle</a:t>
            </a:r>
          </a:p>
          <a:p>
            <a:pPr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des pentes :				To 19</a:t>
            </a:r>
            <a:r>
              <a:rPr lang="fr-FR" sz="5600" b="1" baseline="30000" dirty="0">
                <a:latin typeface="Arial Black" panose="020B0604020202020204" pitchFamily="34" charset="0"/>
                <a:cs typeface="Arial Black" panose="020B0604020202020204" pitchFamily="34" charset="0"/>
              </a:rPr>
              <a:t>e</a:t>
            </a: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siècle</a:t>
            </a:r>
          </a:p>
          <a:p>
            <a:pPr marL="0" indent="0">
              <a:buNone/>
            </a:pPr>
            <a:r>
              <a:rPr lang="fr-FR" sz="56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Boisements sauvages : 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Pâturages abandonnés  		1873-1896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Mécanisation agricole		1945-1984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fr-FR" sz="5600" b="1" dirty="0">
                <a:latin typeface="Arial Black" panose="020B0604020202020204" pitchFamily="34" charset="0"/>
                <a:cs typeface="Arial Black" panose="020B0604020202020204" pitchFamily="34" charset="0"/>
              </a:rPr>
              <a:t>Délaissement sylvicole		1985-2005</a:t>
            </a:r>
          </a:p>
          <a:p>
            <a:pPr marL="0" indent="0">
              <a:buNone/>
            </a:pPr>
            <a:endParaRPr lang="fr-FR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771DD4-472F-9ABD-30E1-4ABA1563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3788"/>
            <a:ext cx="2627784" cy="34459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8F5435-7A67-BA33-5F61-B6E8426B2C6D}"/>
              </a:ext>
            </a:extLst>
          </p:cNvPr>
          <p:cNvSpPr txBox="1"/>
          <p:nvPr/>
        </p:nvSpPr>
        <p:spPr>
          <a:xfrm>
            <a:off x="107504" y="6021288"/>
            <a:ext cx="902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ighlight>
                  <a:srgbClr val="BEE947"/>
                </a:highlight>
              </a:rPr>
              <a:t>LORTET </a:t>
            </a:r>
            <a:r>
              <a:rPr lang="fr-FR" sz="1200" dirty="0" err="1">
                <a:highlight>
                  <a:srgbClr val="BEE947"/>
                </a:highlight>
              </a:rPr>
              <a:t>Leberecht</a:t>
            </a:r>
            <a:r>
              <a:rPr lang="fr-FR" sz="1200" dirty="0">
                <a:highlight>
                  <a:srgbClr val="BEE947"/>
                </a:highlight>
              </a:rPr>
              <a:t> 1828-1901, « Village sous les sommets », huile sur papier marouflé.</a:t>
            </a:r>
          </a:p>
          <a:p>
            <a:endParaRPr lang="fr-FR" sz="1200" dirty="0">
              <a:highlight>
                <a:srgbClr val="BEE947"/>
              </a:highlight>
            </a:endParaRPr>
          </a:p>
          <a:p>
            <a:r>
              <a:rPr lang="fr-FR" sz="1200" dirty="0">
                <a:highlight>
                  <a:srgbClr val="BEE947"/>
                </a:highlight>
              </a:rPr>
              <a:t>ROUMANIE. Forêt d’altitude dans les Carpates, 2010.</a:t>
            </a:r>
          </a:p>
        </p:txBody>
      </p:sp>
    </p:spTree>
    <p:extLst>
      <p:ext uri="{BB962C8B-B14F-4D97-AF65-F5344CB8AC3E}">
        <p14:creationId xmlns:p14="http://schemas.microsoft.com/office/powerpoint/2010/main" val="6612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B2C78-53F8-D15F-5EFE-D0D456F7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000" b="1" dirty="0">
              <a:highlight>
                <a:srgbClr val="BEE947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5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DONNEES DE BASE</a:t>
            </a:r>
          </a:p>
          <a:p>
            <a:pPr marL="0" indent="0">
              <a:buNone/>
            </a:pPr>
            <a:endParaRPr lang="fr-FR" sz="15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3 / EXPLOITABILITE : </a:t>
            </a:r>
          </a:p>
          <a:p>
            <a:pPr marL="0" indent="0">
              <a:buNone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Impact du relief ET du climat</a:t>
            </a:r>
          </a:p>
          <a:p>
            <a:pPr marL="0" indent="0">
              <a:buNone/>
            </a:pPr>
            <a:r>
              <a:rPr lang="fr-FR" sz="15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Autrefois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A pied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A bras</a:t>
            </a:r>
          </a:p>
          <a:p>
            <a:pPr marL="0" indent="0">
              <a:buNone/>
            </a:pPr>
            <a:endParaRPr lang="fr-FR" sz="15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500" b="1" dirty="0">
                <a:highlight>
                  <a:srgbClr val="C0C0C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Désormais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Engins motorisés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Routes aménagées</a:t>
            </a:r>
          </a:p>
          <a:p>
            <a:pPr marL="0" indent="0">
              <a:buNone/>
            </a:pPr>
            <a:endParaRPr lang="fr-FR" sz="15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Ne pas confondre </a:t>
            </a:r>
            <a:r>
              <a:rPr lang="fr-FR" sz="15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exploitabilité</a:t>
            </a: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 et </a:t>
            </a:r>
            <a:r>
              <a:rPr lang="fr-FR" sz="1500" b="1" dirty="0">
                <a:highlight>
                  <a:srgbClr val="FF0000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exploitation</a:t>
            </a:r>
          </a:p>
          <a:p>
            <a:pPr marL="0" indent="0">
              <a:buNone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Cette dernière dépend du propriétaire</a:t>
            </a:r>
          </a:p>
          <a:p>
            <a:pPr marL="0" indent="0">
              <a:buNone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cad :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du rôle qu’il assigne à son bien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du coût qu’implique sa gestion</a:t>
            </a:r>
          </a:p>
          <a:p>
            <a:pPr marL="0" indent="0">
              <a:buNone/>
            </a:pPr>
            <a:endParaRPr lang="fr-FR" sz="15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indent="0">
              <a:buNone/>
            </a:pPr>
            <a:r>
              <a:rPr lang="fr-FR" sz="15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Côté public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Importance de l’opinion</a:t>
            </a:r>
          </a:p>
          <a:p>
            <a:pPr marL="0" indent="0">
              <a:buNone/>
            </a:pPr>
            <a:r>
              <a:rPr lang="fr-FR" sz="1500" b="1" dirty="0">
                <a:highlight>
                  <a:srgbClr val="BEE947"/>
                </a:highlight>
                <a:latin typeface="Arial Black" panose="020B0604020202020204" pitchFamily="34" charset="0"/>
                <a:cs typeface="Arial Black" panose="020B0604020202020204" pitchFamily="34" charset="0"/>
              </a:rPr>
              <a:t>Côté privé</a:t>
            </a:r>
          </a:p>
          <a:p>
            <a:pPr>
              <a:buFont typeface="Wingdings" pitchFamily="2" charset="2"/>
              <a:buChar char="q"/>
            </a:pPr>
            <a:r>
              <a:rPr lang="fr-FR" sz="1500" b="1" dirty="0">
                <a:latin typeface="Arial Black" panose="020B0604020202020204" pitchFamily="34" charset="0"/>
                <a:cs typeface="Arial Black" panose="020B0604020202020204" pitchFamily="34" charset="0"/>
              </a:rPr>
              <a:t>Importance des contraintes  </a:t>
            </a:r>
          </a:p>
          <a:p>
            <a:pPr marL="0" indent="0">
              <a:buNone/>
            </a:pPr>
            <a:endParaRPr lang="fr-FR" sz="3200" b="1" dirty="0">
              <a:highlight>
                <a:srgbClr val="00FF00"/>
              </a:highligh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97CC70-30ED-D4F3-6105-51C29058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84" y="3488604"/>
            <a:ext cx="3357316" cy="335731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EB5C451-E1F3-7529-CEB7-B433DD4011A2}"/>
              </a:ext>
            </a:extLst>
          </p:cNvPr>
          <p:cNvSpPr txBox="1"/>
          <p:nvPr/>
        </p:nvSpPr>
        <p:spPr>
          <a:xfrm>
            <a:off x="5786684" y="3212976"/>
            <a:ext cx="3249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  <a:highlight>
                  <a:srgbClr val="BEE947"/>
                </a:highlight>
              </a:rPr>
              <a:t>Douglas, 2014 (Aveyron)</a:t>
            </a: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091322-1440-352A-5DD9-886FBA711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561" y="3988"/>
            <a:ext cx="4814439" cy="270493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4041F4-0A26-03E8-EB31-2A2E2361F65F}"/>
              </a:ext>
            </a:extLst>
          </p:cNvPr>
          <p:cNvSpPr txBox="1"/>
          <p:nvPr/>
        </p:nvSpPr>
        <p:spPr>
          <a:xfrm>
            <a:off x="4329561" y="350654"/>
            <a:ext cx="4814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rgbClr val="BEE947"/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1200" dirty="0">
                <a:solidFill>
                  <a:schemeClr val="accent2">
                    <a:lumMod val="75000"/>
                  </a:schemeClr>
                </a:solidFill>
                <a:highlight>
                  <a:srgbClr val="BEE947"/>
                </a:highlight>
              </a:rPr>
              <a:t>Epicéa, 1929 (Engadine)</a:t>
            </a:r>
          </a:p>
        </p:txBody>
      </p:sp>
    </p:spTree>
    <p:extLst>
      <p:ext uri="{BB962C8B-B14F-4D97-AF65-F5344CB8AC3E}">
        <p14:creationId xmlns:p14="http://schemas.microsoft.com/office/powerpoint/2010/main" val="307349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FD6D0-C11F-2B47-A30B-23BD37344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2C32C8-DC56-764C-A580-D19BDFA34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3021"/>
            <a:ext cx="9144000" cy="682497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BD1DA1-B74A-3842-9C2E-8234CE2D14C8}"/>
              </a:ext>
            </a:extLst>
          </p:cNvPr>
          <p:cNvSpPr txBox="1"/>
          <p:nvPr/>
        </p:nvSpPr>
        <p:spPr>
          <a:xfrm>
            <a:off x="0" y="33021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EUROPE (UE, 1990) : Taux d’exploitabilité</a:t>
            </a:r>
          </a:p>
        </p:txBody>
      </p:sp>
    </p:spTree>
    <p:extLst>
      <p:ext uri="{BB962C8B-B14F-4D97-AF65-F5344CB8AC3E}">
        <p14:creationId xmlns:p14="http://schemas.microsoft.com/office/powerpoint/2010/main" val="47067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EA436-6DC4-6A4A-B188-D6CFF6AD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Arial Black" panose="020B0604020202020204" pitchFamily="34" charset="0"/>
                <a:cs typeface="Arial Black" panose="020B0604020202020204" pitchFamily="34" charset="0"/>
              </a:rPr>
              <a:t>EUROPE (Eurostat, 2016-2020) : Taux de prélèvement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050F99-5ACC-AE4E-82C2-996A93C7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91374"/>
            <a:ext cx="9144000" cy="5766626"/>
          </a:xfrm>
        </p:spPr>
      </p:pic>
    </p:spTree>
    <p:extLst>
      <p:ext uri="{BB962C8B-B14F-4D97-AF65-F5344CB8AC3E}">
        <p14:creationId xmlns:p14="http://schemas.microsoft.com/office/powerpoint/2010/main" val="319343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lein air, plante, arbre, forêt&#10;&#10;Description générée automatiquement">
            <a:extLst>
              <a:ext uri="{FF2B5EF4-FFF2-40B4-BE49-F238E27FC236}">
                <a16:creationId xmlns:a16="http://schemas.microsoft.com/office/drawing/2014/main" id="{E0501FA8-1AEA-EC60-ACBC-1DDE387D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6" y="-16520"/>
            <a:ext cx="3396084" cy="3396084"/>
          </a:xfrm>
        </p:spPr>
      </p:pic>
      <p:pic>
        <p:nvPicPr>
          <p:cNvPr id="7" name="Image 6" descr="Une image contenant plein air, plante, arbre, ciel&#10;&#10;Description générée automatiquement">
            <a:extLst>
              <a:ext uri="{FF2B5EF4-FFF2-40B4-BE49-F238E27FC236}">
                <a16:creationId xmlns:a16="http://schemas.microsoft.com/office/drawing/2014/main" id="{53EADC0A-C08A-3195-5F37-CD3AD295C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3412480" cy="3412480"/>
          </a:xfrm>
          <a:prstGeom prst="rect">
            <a:avLst/>
          </a:prstGeom>
        </p:spPr>
      </p:pic>
      <p:pic>
        <p:nvPicPr>
          <p:cNvPr id="9" name="Image 8" descr="Une image contenant plein air, herbe, ciel, nuage&#10;&#10;Description générée automatiquement">
            <a:extLst>
              <a:ext uri="{FF2B5EF4-FFF2-40B4-BE49-F238E27FC236}">
                <a16:creationId xmlns:a16="http://schemas.microsoft.com/office/drawing/2014/main" id="{132702AA-4F34-86C3-9D89-6BEDD1C4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688" y="3696"/>
            <a:ext cx="5619824" cy="33758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434280-F891-A59E-BAB6-29EBCE133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688" y="3429000"/>
            <a:ext cx="5585916" cy="34124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A3ED18B-79CC-9FFA-B821-76E1A3C0D4A2}"/>
              </a:ext>
            </a:extLst>
          </p:cNvPr>
          <p:cNvSpPr txBox="1"/>
          <p:nvPr/>
        </p:nvSpPr>
        <p:spPr>
          <a:xfrm>
            <a:off x="16396" y="170284"/>
            <a:ext cx="339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Forêt de la </a:t>
            </a:r>
            <a:r>
              <a:rPr lang="fr-FR" sz="1200" dirty="0" err="1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Souto</a:t>
            </a:r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 da </a:t>
            </a:r>
            <a:r>
              <a:rPr lang="fr-FR" sz="1200" dirty="0" err="1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Retorta</a:t>
            </a:r>
            <a:endParaRPr lang="fr-FR" sz="1200" dirty="0">
              <a:solidFill>
                <a:schemeClr val="accent2">
                  <a:lumMod val="50000"/>
                </a:schemeClr>
              </a:solidFill>
              <a:highlight>
                <a:srgbClr val="BEE947"/>
              </a:highlight>
            </a:endParaRPr>
          </a:p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Galice : eucalyptus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0B96E0-C57E-4990-A387-4883A6A4E507}"/>
              </a:ext>
            </a:extLst>
          </p:cNvPr>
          <p:cNvSpPr txBox="1"/>
          <p:nvPr/>
        </p:nvSpPr>
        <p:spPr>
          <a:xfrm>
            <a:off x="3575596" y="260648"/>
            <a:ext cx="555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Forêt du Mont </a:t>
            </a:r>
            <a:r>
              <a:rPr lang="fr-FR" sz="1200" dirty="0" err="1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Cronion</a:t>
            </a:r>
            <a:endParaRPr lang="fr-FR" sz="1200" dirty="0">
              <a:solidFill>
                <a:schemeClr val="accent2">
                  <a:lumMod val="50000"/>
                </a:schemeClr>
              </a:solidFill>
              <a:highlight>
                <a:srgbClr val="BEE947"/>
              </a:highlight>
            </a:endParaRPr>
          </a:p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Olympie 2007-2017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4A36F49-7A47-6E87-468C-A789E37BFD5A}"/>
              </a:ext>
            </a:extLst>
          </p:cNvPr>
          <p:cNvSpPr txBox="1"/>
          <p:nvPr/>
        </p:nvSpPr>
        <p:spPr>
          <a:xfrm>
            <a:off x="0" y="3645024"/>
            <a:ext cx="3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Forêt du Yorkshire</a:t>
            </a:r>
          </a:p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2018-2043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C3FD98-84AC-339F-08B4-A9579B46D8E0}"/>
              </a:ext>
            </a:extLst>
          </p:cNvPr>
          <p:cNvSpPr txBox="1"/>
          <p:nvPr/>
        </p:nvSpPr>
        <p:spPr>
          <a:xfrm>
            <a:off x="3575596" y="3789040"/>
            <a:ext cx="538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Forêt de Soignes</a:t>
            </a:r>
          </a:p>
          <a:p>
            <a:pPr algn="ctr"/>
            <a:r>
              <a:rPr lang="fr-FR" sz="1200" dirty="0">
                <a:solidFill>
                  <a:schemeClr val="accent2">
                    <a:lumMod val="50000"/>
                  </a:schemeClr>
                </a:solidFill>
                <a:highlight>
                  <a:srgbClr val="BEE947"/>
                </a:highlight>
              </a:rPr>
              <a:t>Bruxelles : hêtraie naturelle</a:t>
            </a:r>
          </a:p>
        </p:txBody>
      </p:sp>
    </p:spTree>
    <p:extLst>
      <p:ext uri="{BB962C8B-B14F-4D97-AF65-F5344CB8AC3E}">
        <p14:creationId xmlns:p14="http://schemas.microsoft.com/office/powerpoint/2010/main" val="1350825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48DCEC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21642</TotalTime>
  <Words>1449</Words>
  <Application>Microsoft Macintosh PowerPoint</Application>
  <PresentationFormat>Affichage à l'écran (4:3)</PresentationFormat>
  <Paragraphs>266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EUROPE (Conseil de l’E, 2010) : Taux de couverture</vt:lpstr>
      <vt:lpstr>Présentation PowerPoint</vt:lpstr>
      <vt:lpstr>Présentation PowerPoint</vt:lpstr>
      <vt:lpstr>Présentation PowerPoint</vt:lpstr>
      <vt:lpstr>EUROPE (Eurostat, 2016-2020) : Taux de prélèvement</vt:lpstr>
      <vt:lpstr>Présentation PowerPoint</vt:lpstr>
      <vt:lpstr>Présentation PowerPoint</vt:lpstr>
      <vt:lpstr>  Europe médiane : le paradis de l’Epicéa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Andrée Dessert</dc:creator>
  <cp:keywords/>
  <dc:description/>
  <cp:lastModifiedBy>Andree Dessert</cp:lastModifiedBy>
  <cp:revision>426</cp:revision>
  <dcterms:created xsi:type="dcterms:W3CDTF">2016-09-28T08:02:37Z</dcterms:created>
  <dcterms:modified xsi:type="dcterms:W3CDTF">2025-01-30T09:49:11Z</dcterms:modified>
  <cp:category/>
</cp:coreProperties>
</file>