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6" r:id="rId2"/>
    <p:sldId id="370" r:id="rId3"/>
    <p:sldId id="329" r:id="rId4"/>
    <p:sldId id="262" r:id="rId5"/>
    <p:sldId id="258" r:id="rId6"/>
    <p:sldId id="266" r:id="rId7"/>
    <p:sldId id="267" r:id="rId8"/>
    <p:sldId id="310" r:id="rId9"/>
    <p:sldId id="330" r:id="rId10"/>
    <p:sldId id="353" r:id="rId11"/>
    <p:sldId id="354" r:id="rId12"/>
    <p:sldId id="264" r:id="rId13"/>
    <p:sldId id="295" r:id="rId14"/>
    <p:sldId id="265" r:id="rId15"/>
    <p:sldId id="313" r:id="rId16"/>
    <p:sldId id="333" r:id="rId17"/>
    <p:sldId id="304" r:id="rId18"/>
    <p:sldId id="371" r:id="rId19"/>
    <p:sldId id="332" r:id="rId20"/>
    <p:sldId id="314" r:id="rId21"/>
    <p:sldId id="297" r:id="rId22"/>
    <p:sldId id="270" r:id="rId23"/>
    <p:sldId id="271" r:id="rId24"/>
    <p:sldId id="273" r:id="rId25"/>
    <p:sldId id="274" r:id="rId26"/>
    <p:sldId id="336" r:id="rId27"/>
    <p:sldId id="275" r:id="rId28"/>
    <p:sldId id="289" r:id="rId29"/>
    <p:sldId id="290" r:id="rId30"/>
    <p:sldId id="372" r:id="rId31"/>
    <p:sldId id="291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22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35" r:id="rId61"/>
    <p:sldId id="334" r:id="rId62"/>
    <p:sldId id="325" r:id="rId63"/>
    <p:sldId id="326" r:id="rId64"/>
    <p:sldId id="327" r:id="rId65"/>
    <p:sldId id="315" r:id="rId66"/>
    <p:sldId id="321" r:id="rId67"/>
    <p:sldId id="323" r:id="rId68"/>
    <p:sldId id="324" r:id="rId69"/>
    <p:sldId id="316" r:id="rId70"/>
    <p:sldId id="317" r:id="rId71"/>
    <p:sldId id="318" r:id="rId72"/>
    <p:sldId id="319" r:id="rId73"/>
    <p:sldId id="320" r:id="rId74"/>
    <p:sldId id="305" r:id="rId75"/>
    <p:sldId id="292" r:id="rId76"/>
    <p:sldId id="301" r:id="rId77"/>
    <p:sldId id="355" r:id="rId78"/>
    <p:sldId id="356" r:id="rId79"/>
    <p:sldId id="357" r:id="rId80"/>
    <p:sldId id="358" r:id="rId8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1F66-2967-854C-A70F-7121E26727BD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5F30-06E9-6C48-9668-FC92D1EC82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5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5FA5-F43E-4ED1-B4CF-DD27C37DF7F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32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2F3F-4876-2A4C-A31F-BA0C8BF94AD9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36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2F3F-4876-2A4C-A31F-BA0C8BF94AD9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29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C8E34-1DB3-B641-B0FD-75F3DBAC8458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2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01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3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72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42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42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6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2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70DF-5443-B941-8808-192F8B365B0B}" type="datetimeFigureOut">
              <a:rPr lang="fr-FR" smtClean="0"/>
              <a:t>28/11/2015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4E2C-478D-1B40-B1C9-52EAE70AB2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3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Comprendre </a:t>
            </a:r>
            <a:br>
              <a:rPr lang="fr-FR" b="1" dirty="0" smtClean="0"/>
            </a:br>
            <a:r>
              <a:rPr lang="fr-FR" b="1" dirty="0" smtClean="0"/>
              <a:t>le changement climatique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733256"/>
            <a:ext cx="802068" cy="1028916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611560" y="5564832"/>
            <a:ext cx="8637747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>
                <a:solidFill>
                  <a:srgbClr val="000000"/>
                </a:solidFill>
              </a:rPr>
              <a:t>Valérie Masson-Delmotte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Laboratoire des Sciences du Climat et de l’Environnement (CEA-CNRS-UVSQ) 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Institut Pierre Simon Laplace, Gif-sur-Yvette, France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" y="963001"/>
            <a:ext cx="8904518" cy="4897141"/>
          </a:xfrm>
        </p:spPr>
      </p:pic>
      <p:sp>
        <p:nvSpPr>
          <p:cNvPr id="5" name="ZoneTexte 4"/>
          <p:cNvSpPr txBox="1"/>
          <p:nvPr/>
        </p:nvSpPr>
        <p:spPr>
          <a:xfrm>
            <a:off x="254000" y="6313714"/>
            <a:ext cx="257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Ruddiman</a:t>
            </a:r>
            <a:r>
              <a:rPr lang="fr-FR" i="1" dirty="0" smtClean="0"/>
              <a:t>, Science, 2015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54000" y="399143"/>
            <a:ext cx="51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Influence humaine de long terme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345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S-100066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49727"/>
            <a:ext cx="6795137" cy="443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8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4"/>
          <p:cNvSpPr/>
          <p:nvPr/>
        </p:nvSpPr>
        <p:spPr>
          <a:xfrm>
            <a:off x="179512" y="116632"/>
            <a:ext cx="8820472" cy="1196752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Les teneurs en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, CH</a:t>
            </a:r>
            <a:r>
              <a:rPr lang="fr-FR" sz="2000" baseline="-25000" dirty="0" smtClean="0"/>
              <a:t>4</a:t>
            </a:r>
            <a:r>
              <a:rPr lang="fr-FR" sz="2000" dirty="0" smtClean="0"/>
              <a:t> et N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 dans l’atmosphère ont atteint des niveaux sans précédent depuis plus de 800,000 ans.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89" y="1425222"/>
            <a:ext cx="6447445" cy="51447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99792" y="6381328"/>
            <a:ext cx="8046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Année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588413" y="6342969"/>
            <a:ext cx="11566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32287" y="2102556"/>
            <a:ext cx="75160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CO</a:t>
            </a:r>
            <a:r>
              <a:rPr lang="fr-FR" baseline="-25000" dirty="0" smtClean="0"/>
              <a:t>2</a:t>
            </a:r>
          </a:p>
          <a:p>
            <a:r>
              <a:rPr lang="fr-FR" dirty="0" smtClean="0"/>
              <a:t>(ppm)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2287" y="3623735"/>
            <a:ext cx="6884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CH</a:t>
            </a:r>
            <a:r>
              <a:rPr lang="fr-FR" baseline="-25000" dirty="0"/>
              <a:t>4</a:t>
            </a:r>
            <a:endParaRPr lang="fr-FR" baseline="-25000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ppb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466" y="5088458"/>
            <a:ext cx="6884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baseline="-25000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ppb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3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44016" y="4941168"/>
            <a:ext cx="8820472" cy="1656184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La concentration atmosphérique en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a augmenté de 40</a:t>
            </a:r>
            <a:r>
              <a:rPr lang="fr-FR" sz="2000" dirty="0"/>
              <a:t>% </a:t>
            </a:r>
            <a:r>
              <a:rPr lang="fr-FR" sz="2000" dirty="0" smtClean="0"/>
              <a:t>depuis 1750. </a:t>
            </a:r>
          </a:p>
          <a:p>
            <a:endParaRPr lang="fr-FR" sz="2000" dirty="0"/>
          </a:p>
          <a:p>
            <a:r>
              <a:rPr lang="fr-FR" sz="2000" dirty="0" smtClean="0"/>
              <a:t>L’océan a absorbé 30% des émissions anthropiques, ce qui cause son acidification. 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486314"/>
            <a:ext cx="4824536" cy="42701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12160" y="908720"/>
            <a:ext cx="2880320" cy="304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Energies fossiles et ciment</a:t>
            </a:r>
          </a:p>
          <a:p>
            <a:endParaRPr lang="fr-FR" sz="1600" b="1" dirty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Déforestation/reforestation</a:t>
            </a:r>
          </a:p>
          <a:p>
            <a:endParaRPr lang="fr-FR" sz="1600" b="1" dirty="0" smtClean="0"/>
          </a:p>
          <a:p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Sols et végétation</a:t>
            </a:r>
          </a:p>
          <a:p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Atmosphère</a:t>
            </a:r>
          </a:p>
          <a:p>
            <a:endParaRPr lang="fr-FR" sz="1600" b="1" dirty="0" smtClean="0"/>
          </a:p>
          <a:p>
            <a:r>
              <a:rPr lang="fr-FR" sz="1600" b="1" dirty="0" smtClean="0">
                <a:solidFill>
                  <a:srgbClr val="000090"/>
                </a:solidFill>
              </a:rPr>
              <a:t>Océan</a:t>
            </a:r>
            <a:endParaRPr lang="fr-FR" sz="1600" b="1" dirty="0">
              <a:solidFill>
                <a:srgbClr val="0000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16016" y="692696"/>
            <a:ext cx="5040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     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267744" y="620688"/>
            <a:ext cx="259228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33671" y="4499828"/>
            <a:ext cx="79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Année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6996" y="836712"/>
            <a:ext cx="1492716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Emissions</a:t>
            </a:r>
            <a:endParaRPr lang="fr-FR" dirty="0"/>
          </a:p>
          <a:p>
            <a:r>
              <a:rPr lang="fr-FR" dirty="0" smtClean="0"/>
              <a:t> anthropiques</a:t>
            </a:r>
          </a:p>
          <a:p>
            <a:r>
              <a:rPr lang="fr-FR" dirty="0" smtClean="0"/>
              <a:t>de CO</a:t>
            </a:r>
            <a:r>
              <a:rPr lang="fr-FR" baseline="-25000" dirty="0" smtClean="0"/>
              <a:t>2</a:t>
            </a:r>
            <a:r>
              <a:rPr lang="fr-FR" dirty="0" smtClean="0"/>
              <a:t> et </a:t>
            </a:r>
          </a:p>
          <a:p>
            <a:r>
              <a:rPr lang="fr-FR" dirty="0" smtClean="0"/>
              <a:t>répartition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PgC</a:t>
            </a:r>
            <a:r>
              <a:rPr lang="fr-FR" dirty="0" smtClean="0"/>
              <a:t> par an)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98889" y="1765256"/>
            <a:ext cx="1034782" cy="3662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98889" y="2651434"/>
            <a:ext cx="1034782" cy="3662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4"/>
          <p:cNvSpPr/>
          <p:nvPr/>
        </p:nvSpPr>
        <p:spPr>
          <a:xfrm>
            <a:off x="251520" y="332656"/>
            <a:ext cx="8568952" cy="144016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L’influence humaine sur les échanges de rayonnement entre la Terre et l’espace conduit à une accumulation d’énergie dans le système climatique.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253" y="2420888"/>
            <a:ext cx="6044043" cy="21980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6309" y="3970908"/>
            <a:ext cx="40015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Effet net des activités humaines (W/m</a:t>
            </a:r>
            <a:r>
              <a:rPr lang="fr-FR" b="1" baseline="30000" dirty="0" smtClean="0"/>
              <a:t>2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035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84784"/>
            <a:ext cx="6491447" cy="494970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3528" y="218070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Rôle des différents facteurs :</a:t>
            </a:r>
          </a:p>
          <a:p>
            <a:r>
              <a:rPr lang="fr-FR" b="1" dirty="0" smtClean="0"/>
              <a:t>échanges de rayonnement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113864" y="1848072"/>
            <a:ext cx="154401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Méthane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CO</a:t>
            </a:r>
            <a:r>
              <a:rPr lang="fr-FR" baseline="-25000" dirty="0" smtClean="0"/>
              <a:t>2</a:t>
            </a:r>
            <a:endParaRPr lang="fr-FR" baseline="-25000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Particules</a:t>
            </a:r>
          </a:p>
          <a:p>
            <a:endParaRPr lang="fr-FR" dirty="0" smtClean="0"/>
          </a:p>
          <a:p>
            <a:r>
              <a:rPr lang="fr-FR" dirty="0" smtClean="0"/>
              <a:t>Usage des sols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76463" y="4160743"/>
            <a:ext cx="1042816" cy="1558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4838" y="1744828"/>
            <a:ext cx="2612203" cy="1558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2874406"/>
            <a:ext cx="1042816" cy="3093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29387" y="2689740"/>
            <a:ext cx="10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Soleil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3736" y="4359830"/>
            <a:ext cx="105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Volcans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513" y="117002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772816"/>
            <a:ext cx="8382614" cy="30976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1938318"/>
            <a:ext cx="345638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 </a:t>
            </a:r>
            <a:endParaRPr lang="fr-FR" sz="1600" b="1" dirty="0"/>
          </a:p>
        </p:txBody>
      </p:sp>
      <p:sp>
        <p:nvSpPr>
          <p:cNvPr id="11" name="Abgerundetes Rechteck 4"/>
          <p:cNvSpPr/>
          <p:nvPr/>
        </p:nvSpPr>
        <p:spPr>
          <a:xfrm>
            <a:off x="251520" y="260648"/>
            <a:ext cx="8640960" cy="115212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GB" sz="2000" dirty="0" err="1" smtClean="0"/>
              <a:t>L’influence</a:t>
            </a:r>
            <a:r>
              <a:rPr lang="en-GB" sz="2000" dirty="0" smtClean="0"/>
              <a:t> </a:t>
            </a:r>
            <a:r>
              <a:rPr lang="en-GB" sz="2000" dirty="0" err="1" smtClean="0"/>
              <a:t>humaine</a:t>
            </a:r>
            <a:r>
              <a:rPr lang="en-GB" sz="2000" dirty="0" smtClean="0"/>
              <a:t> a </a:t>
            </a:r>
            <a:r>
              <a:rPr lang="en-GB" sz="2000" dirty="0" err="1" smtClean="0"/>
              <a:t>été</a:t>
            </a:r>
            <a:r>
              <a:rPr lang="en-GB" sz="2000" dirty="0" smtClean="0"/>
              <a:t> la </a:t>
            </a:r>
            <a:r>
              <a:rPr lang="en-GB" sz="2000" dirty="0" err="1" smtClean="0"/>
              <a:t>principale</a:t>
            </a:r>
            <a:r>
              <a:rPr lang="en-GB" sz="2000" dirty="0" smtClean="0"/>
              <a:t> cause du </a:t>
            </a:r>
            <a:r>
              <a:rPr lang="en-GB" sz="2000" dirty="0" err="1" smtClean="0"/>
              <a:t>réchauffement</a:t>
            </a:r>
            <a:r>
              <a:rPr lang="en-GB" sz="2000" dirty="0" smtClean="0"/>
              <a:t> </a:t>
            </a:r>
            <a:r>
              <a:rPr lang="en-GB" sz="2000" dirty="0" err="1" smtClean="0"/>
              <a:t>observé</a:t>
            </a:r>
            <a:r>
              <a:rPr lang="en-GB" sz="2000" dirty="0" smtClean="0"/>
              <a:t> </a:t>
            </a:r>
            <a:r>
              <a:rPr lang="en-GB" sz="2000" dirty="0" err="1" smtClean="0"/>
              <a:t>depuis</a:t>
            </a:r>
            <a:r>
              <a:rPr lang="en-GB" sz="2000" dirty="0" smtClean="0"/>
              <a:t> le milieu du 20ème siècle. </a:t>
            </a:r>
          </a:p>
        </p:txBody>
      </p:sp>
      <p:sp>
        <p:nvSpPr>
          <p:cNvPr id="12" name="Abgerundetes Rechteck 4"/>
          <p:cNvSpPr/>
          <p:nvPr/>
        </p:nvSpPr>
        <p:spPr>
          <a:xfrm>
            <a:off x="179512" y="5085184"/>
            <a:ext cx="8640960" cy="144016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GB" sz="2000" dirty="0" err="1" smtClean="0"/>
              <a:t>L’influence</a:t>
            </a:r>
            <a:r>
              <a:rPr lang="en-GB" sz="2000" dirty="0" smtClean="0"/>
              <a:t> </a:t>
            </a:r>
            <a:r>
              <a:rPr lang="en-GB" sz="2000" dirty="0" err="1" smtClean="0"/>
              <a:t>humaine</a:t>
            </a:r>
            <a:r>
              <a:rPr lang="en-GB" sz="2000" dirty="0" smtClean="0"/>
              <a:t> a </a:t>
            </a:r>
            <a:r>
              <a:rPr lang="en-GB" sz="2000" dirty="0" err="1" smtClean="0"/>
              <a:t>été</a:t>
            </a:r>
            <a:r>
              <a:rPr lang="en-GB" sz="2000" dirty="0" smtClean="0"/>
              <a:t> </a:t>
            </a:r>
            <a:r>
              <a:rPr lang="en-GB" sz="2000" dirty="0" err="1" smtClean="0"/>
              <a:t>détectée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le </a:t>
            </a:r>
            <a:r>
              <a:rPr lang="en-GB" sz="2000" dirty="0" err="1" smtClean="0"/>
              <a:t>réchauffement</a:t>
            </a:r>
            <a:r>
              <a:rPr lang="en-GB" sz="2000" dirty="0" smtClean="0"/>
              <a:t> de </a:t>
            </a:r>
            <a:r>
              <a:rPr lang="en-GB" sz="2000" dirty="0" err="1" smtClean="0"/>
              <a:t>l’atmosphère</a:t>
            </a:r>
            <a:r>
              <a:rPr lang="en-GB" sz="2000" dirty="0" smtClean="0"/>
              <a:t>, de </a:t>
            </a:r>
            <a:r>
              <a:rPr lang="en-GB" sz="2000" dirty="0" err="1" smtClean="0"/>
              <a:t>l’océan</a:t>
            </a:r>
            <a:r>
              <a:rPr lang="en-GB" sz="2000" dirty="0" smtClean="0"/>
              <a:t>, les </a:t>
            </a:r>
            <a:r>
              <a:rPr lang="en-GB" sz="2000" dirty="0" err="1" smtClean="0"/>
              <a:t>changements</a:t>
            </a:r>
            <a:r>
              <a:rPr lang="en-GB" sz="2000" dirty="0" smtClean="0"/>
              <a:t> du cycle de </a:t>
            </a:r>
            <a:r>
              <a:rPr lang="en-GB" sz="2000" dirty="0" err="1" smtClean="0"/>
              <a:t>l’eau</a:t>
            </a:r>
            <a:r>
              <a:rPr lang="en-GB" sz="2000" dirty="0" smtClean="0"/>
              <a:t>, la </a:t>
            </a:r>
            <a:r>
              <a:rPr lang="en-GB" sz="2000" dirty="0" err="1" smtClean="0"/>
              <a:t>réduction</a:t>
            </a:r>
            <a:r>
              <a:rPr lang="en-GB" sz="2000" dirty="0" smtClean="0"/>
              <a:t> des zones </a:t>
            </a:r>
            <a:r>
              <a:rPr lang="en-GB" sz="2000" dirty="0" err="1" smtClean="0"/>
              <a:t>enneigées</a:t>
            </a:r>
            <a:r>
              <a:rPr lang="en-GB" sz="2000" dirty="0" smtClean="0"/>
              <a:t> et </a:t>
            </a:r>
            <a:r>
              <a:rPr lang="en-GB" sz="2000" dirty="0" err="1" smtClean="0"/>
              <a:t>englacées</a:t>
            </a:r>
            <a:r>
              <a:rPr lang="en-GB" sz="2000" dirty="0" smtClean="0"/>
              <a:t>, la </a:t>
            </a:r>
            <a:r>
              <a:rPr lang="en-GB" sz="2000" dirty="0" err="1" smtClean="0"/>
              <a:t>montée</a:t>
            </a:r>
            <a:r>
              <a:rPr lang="en-GB" sz="2000" dirty="0" smtClean="0"/>
              <a:t> du </a:t>
            </a:r>
            <a:r>
              <a:rPr lang="en-GB" sz="2000" dirty="0" err="1" smtClean="0"/>
              <a:t>niveau</a:t>
            </a:r>
            <a:r>
              <a:rPr lang="en-GB" sz="2000" dirty="0" smtClean="0"/>
              <a:t> des </a:t>
            </a:r>
            <a:r>
              <a:rPr lang="en-GB" sz="2000" dirty="0" err="1" smtClean="0"/>
              <a:t>mers</a:t>
            </a:r>
            <a:r>
              <a:rPr lang="en-GB" sz="2000" dirty="0" smtClean="0"/>
              <a:t> et les </a:t>
            </a:r>
            <a:r>
              <a:rPr lang="en-GB" sz="2000" dirty="0" err="1" smtClean="0"/>
              <a:t>changements</a:t>
            </a:r>
            <a:r>
              <a:rPr lang="en-GB" sz="2000" dirty="0" smtClean="0"/>
              <a:t> de </a:t>
            </a:r>
            <a:r>
              <a:rPr lang="en-GB" sz="2000" dirty="0" err="1" smtClean="0"/>
              <a:t>certains</a:t>
            </a:r>
            <a:r>
              <a:rPr lang="en-GB" sz="2000" dirty="0" smtClean="0"/>
              <a:t> </a:t>
            </a:r>
            <a:r>
              <a:rPr lang="en-GB" sz="2000" dirty="0" err="1" smtClean="0"/>
              <a:t>évènements</a:t>
            </a:r>
            <a:r>
              <a:rPr lang="en-GB" sz="2000" dirty="0" smtClean="0"/>
              <a:t> </a:t>
            </a:r>
            <a:r>
              <a:rPr lang="en-GB" sz="2000" dirty="0" err="1" smtClean="0"/>
              <a:t>extrêmes</a:t>
            </a:r>
            <a:r>
              <a:rPr lang="en-GB" sz="2000" dirty="0" smtClean="0"/>
              <a:t> (</a:t>
            </a:r>
            <a:r>
              <a:rPr lang="en-GB" sz="2000" dirty="0" err="1" smtClean="0"/>
              <a:t>vagues</a:t>
            </a:r>
            <a:r>
              <a:rPr lang="en-GB" sz="2000" dirty="0" smtClean="0"/>
              <a:t> de </a:t>
            </a:r>
            <a:r>
              <a:rPr lang="en-GB" sz="2000" dirty="0" err="1" smtClean="0"/>
              <a:t>chaleur</a:t>
            </a:r>
            <a:r>
              <a:rPr lang="en-GB" sz="2000" dirty="0" smtClean="0"/>
              <a:t>, fortes </a:t>
            </a:r>
            <a:r>
              <a:rPr lang="en-GB" sz="2000" dirty="0" err="1" smtClean="0"/>
              <a:t>précipitations</a:t>
            </a:r>
            <a:r>
              <a:rPr lang="en-GB" sz="2000" dirty="0" smtClean="0"/>
              <a:t>). </a:t>
            </a:r>
            <a:endParaRPr lang="en-GB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931333" y="2148650"/>
            <a:ext cx="23134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Surface des continents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52034" y="2148650"/>
            <a:ext cx="21595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Continents et océans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85524" y="2145829"/>
            <a:ext cx="19800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Energie des océans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852333" y="4219224"/>
            <a:ext cx="5095265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Simulations avec les facteurs naturels seuls (soleil, volcans)</a:t>
            </a:r>
          </a:p>
          <a:p>
            <a:r>
              <a:rPr lang="fr-FR" sz="1600" dirty="0" smtClean="0"/>
              <a:t>Simulations avec facteurs naturels et activités humaines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119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4"/>
          <p:cNvSpPr/>
          <p:nvPr/>
        </p:nvSpPr>
        <p:spPr>
          <a:xfrm>
            <a:off x="251520" y="260648"/>
            <a:ext cx="8640960" cy="115212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endParaRPr lang="en-GB" sz="20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23528" y="21807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Influence humaine sur le climat à l’échelle régionale</a:t>
            </a:r>
            <a:endParaRPr lang="fr-FR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6434485"/>
            <a:ext cx="224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IPCC AR5, WG1, 2013</a:t>
            </a:r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69" y="780144"/>
            <a:ext cx="8248159" cy="56543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45337" y="780144"/>
            <a:ext cx="3447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Réchauffement, glace de mer</a:t>
            </a:r>
          </a:p>
          <a:p>
            <a:r>
              <a:rPr lang="fr-FR" dirty="0" smtClean="0"/>
              <a:t>sauf autour de l’Antarctique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Renforcement de la fréquence et l’intensité des vagues de chaleur</a:t>
            </a:r>
          </a:p>
        </p:txBody>
      </p:sp>
    </p:spTree>
    <p:extLst>
      <p:ext uri="{BB962C8B-B14F-4D97-AF65-F5344CB8AC3E}">
        <p14:creationId xmlns:p14="http://schemas.microsoft.com/office/powerpoint/2010/main" val="68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2398776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Ces changements </a:t>
            </a:r>
          </a:p>
          <a:p>
            <a:r>
              <a:rPr lang="fr-FR" b="1" dirty="0" smtClean="0"/>
              <a:t>ont déjà des impacts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597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" y="642913"/>
            <a:ext cx="6985000" cy="52301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5533" y="6350000"/>
            <a:ext cx="26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PALEOSENS, Nature, 2012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558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96" y="0"/>
            <a:ext cx="9144000" cy="15865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00341"/>
            <a:ext cx="4721940" cy="3595440"/>
          </a:xfrm>
          <a:prstGeom prst="rect">
            <a:avLst/>
          </a:prstGeom>
        </p:spPr>
      </p:pic>
      <p:sp>
        <p:nvSpPr>
          <p:cNvPr id="6" name="Abgerundetes Rechteck 4"/>
          <p:cNvSpPr/>
          <p:nvPr/>
        </p:nvSpPr>
        <p:spPr>
          <a:xfrm>
            <a:off x="107504" y="5517232"/>
            <a:ext cx="8856984" cy="12241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 changement climatique a déjà des impacts sur </a:t>
            </a:r>
            <a:r>
              <a:rPr lang="fr-FR" sz="2000" b="1" dirty="0" smtClean="0">
                <a:solidFill>
                  <a:srgbClr val="FF0000"/>
                </a:solidFill>
              </a:rPr>
              <a:t>le cycle de l’eau, les rendements agricoles, les systèmes naturels marins et terrestres et sur les sociétés humaines</a:t>
            </a:r>
            <a:r>
              <a:rPr lang="fr-FR" sz="2000" dirty="0" smtClean="0"/>
              <a:t>. </a:t>
            </a:r>
            <a:r>
              <a:rPr lang="fr-FR" sz="2000" b="1" dirty="0" smtClean="0">
                <a:solidFill>
                  <a:srgbClr val="FF0000"/>
                </a:solidFill>
              </a:rPr>
              <a:t>Les populations les plus pauvres sont les plus vulnérables</a:t>
            </a:r>
            <a:r>
              <a:rPr lang="fr-FR" sz="2000" dirty="0" smtClean="0"/>
              <a:t>.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48510" y="2512645"/>
            <a:ext cx="3138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Impacts négatifs sur les rendements agricoles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Diminution de la mortalité liée aux pics de froid, augmentation de la mortalité liée aux vagues de chaleur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0232" y="1772816"/>
            <a:ext cx="167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(IPCC Groupe 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0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3528" y="2565536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Quels sont les changements </a:t>
            </a:r>
          </a:p>
          <a:p>
            <a:r>
              <a:rPr lang="fr-FR" b="1" dirty="0"/>
              <a:t>à</a:t>
            </a:r>
            <a:r>
              <a:rPr lang="fr-FR" b="1" dirty="0" smtClean="0"/>
              <a:t> venir?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99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5600096" cy="36724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496" y="44624"/>
            <a:ext cx="76892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Scénarios RCP : « </a:t>
            </a:r>
            <a:r>
              <a:rPr lang="fr-FR" sz="2000" b="1" dirty="0" err="1" smtClean="0"/>
              <a:t>Representative</a:t>
            </a:r>
            <a:r>
              <a:rPr lang="fr-FR" sz="2000" b="1" dirty="0" smtClean="0"/>
              <a:t> concentration </a:t>
            </a:r>
            <a:r>
              <a:rPr lang="fr-FR" sz="2000" b="1" dirty="0" err="1" smtClean="0"/>
              <a:t>pathways</a:t>
            </a:r>
            <a:r>
              <a:rPr lang="fr-FR" sz="2000" b="1" dirty="0" smtClean="0"/>
              <a:t> » ( en W/m</a:t>
            </a:r>
            <a:r>
              <a:rPr lang="fr-FR" sz="2000" b="1" baseline="30000" dirty="0" smtClean="0"/>
              <a:t>2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300192" y="4365104"/>
            <a:ext cx="1296144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68144" y="548680"/>
            <a:ext cx="177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Fortes émissions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8144" y="1844824"/>
            <a:ext cx="139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Stabilisation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796136" y="2780928"/>
            <a:ext cx="236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Contrôle des émissions</a:t>
            </a:r>
            <a:endParaRPr lang="fr-FR" i="1" dirty="0"/>
          </a:p>
        </p:txBody>
      </p:sp>
      <p:sp>
        <p:nvSpPr>
          <p:cNvPr id="14" name="Accolade fermante 13"/>
          <p:cNvSpPr/>
          <p:nvPr/>
        </p:nvSpPr>
        <p:spPr>
          <a:xfrm>
            <a:off x="5652120" y="1700808"/>
            <a:ext cx="144016" cy="6480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45024"/>
            <a:ext cx="4767849" cy="30689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940152" y="6453336"/>
            <a:ext cx="8046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Année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788024" y="5517232"/>
            <a:ext cx="2016224" cy="72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88024" y="3861048"/>
            <a:ext cx="936104" cy="12241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156448" y="3861048"/>
            <a:ext cx="2511896" cy="207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 flipH="1">
            <a:off x="8108776" y="3429000"/>
            <a:ext cx="783704" cy="28083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64160" y="3573016"/>
            <a:ext cx="8046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Année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628850" y="1861099"/>
            <a:ext cx="267535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Effet radiatif (en W/m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2751333" y="5105652"/>
            <a:ext cx="2971777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Emissions annuelles (GtCO</a:t>
            </a:r>
            <a:r>
              <a:rPr lang="fr-FR" sz="1600" b="1" baseline="-25000" dirty="0" smtClean="0"/>
              <a:t>2</a:t>
            </a:r>
            <a:r>
              <a:rPr lang="fr-FR" sz="1600" b="1" dirty="0" smtClean="0"/>
              <a:t>/an)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3547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0032" y="758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2780928"/>
            <a:ext cx="4740465" cy="146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8" name="Image 7" descr="ttp://www.climatechange2013.org/images/figures/WGI_AR5_FigTS-1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873" y="918012"/>
            <a:ext cx="3618254" cy="234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4860032" y="2313968"/>
            <a:ext cx="3733800" cy="612363"/>
          </a:xfrm>
          <a:prstGeom prst="rect">
            <a:avLst/>
          </a:prstGeom>
        </p:spPr>
      </p:pic>
      <p:sp>
        <p:nvSpPr>
          <p:cNvPr id="18" name="Abgerundetes Rechteck 4"/>
          <p:cNvSpPr/>
          <p:nvPr/>
        </p:nvSpPr>
        <p:spPr>
          <a:xfrm>
            <a:off x="144016" y="4230178"/>
            <a:ext cx="8892480" cy="1205467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/>
              <a:t>La plupart des caractéristiques du changement climatique persisteront pendant plusieurs siècles même si les émissions de CO</a:t>
            </a:r>
            <a:r>
              <a:rPr lang="fr-FR" sz="2000" baseline="-25000" dirty="0"/>
              <a:t>2</a:t>
            </a:r>
            <a:r>
              <a:rPr lang="fr-FR" sz="2000" dirty="0"/>
              <a:t> sont arrêtées.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3031" y="364014"/>
            <a:ext cx="336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Changement de température (°C)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00886" y="2926331"/>
            <a:ext cx="2521587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C</a:t>
            </a:r>
            <a:r>
              <a:rPr lang="fr-FR" sz="1600" dirty="0" smtClean="0"/>
              <a:t>hangements de température par °C de réchauffement global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5700886" y="1652518"/>
            <a:ext cx="2471514" cy="2822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698582"/>
            <a:ext cx="2952328" cy="1785534"/>
          </a:xfrm>
          <a:prstGeom prst="rect">
            <a:avLst/>
          </a:prstGeom>
        </p:spPr>
      </p:pic>
      <p:sp>
        <p:nvSpPr>
          <p:cNvPr id="14" name="Abgerundetes Rechteck 4"/>
          <p:cNvSpPr/>
          <p:nvPr/>
        </p:nvSpPr>
        <p:spPr>
          <a:xfrm>
            <a:off x="144016" y="5229200"/>
            <a:ext cx="8892480" cy="144016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Une partie de l’évolution future du climat est </a:t>
            </a:r>
            <a:r>
              <a:rPr lang="fr-FR" sz="2000" b="1" dirty="0" smtClean="0">
                <a:solidFill>
                  <a:srgbClr val="FF0000"/>
                </a:solidFill>
              </a:rPr>
              <a:t>inéluctable.</a:t>
            </a:r>
          </a:p>
          <a:p>
            <a:endParaRPr lang="fr-FR" sz="2000" dirty="0"/>
          </a:p>
          <a:p>
            <a:r>
              <a:rPr lang="fr-FR" sz="2000" dirty="0" smtClean="0"/>
              <a:t>L’amplitude du réchauffement dépendra des rejets de gaz à effet de serre dans l’atmosphère.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652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0032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2884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8" name="Abgerundetes Rechteck 4"/>
          <p:cNvSpPr/>
          <p:nvPr/>
        </p:nvSpPr>
        <p:spPr>
          <a:xfrm>
            <a:off x="144016" y="4941168"/>
            <a:ext cx="8892480" cy="180020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Les océans continueront à se réchauffer en profondeur, ce qui affectera la circulation océanique. </a:t>
            </a:r>
          </a:p>
          <a:p>
            <a:endParaRPr lang="fr-FR" sz="2000" dirty="0" smtClean="0"/>
          </a:p>
          <a:p>
            <a:r>
              <a:rPr lang="fr-FR" sz="2000" dirty="0" smtClean="0"/>
              <a:t>Dans le scénario RCP8.5, la banquise arctique pourrait quasiment disparaître en fin d’été avant 2050.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6000" y="1299091"/>
            <a:ext cx="8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RCP2.6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67764" y="1263774"/>
            <a:ext cx="8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RCP8.5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412" y="1664464"/>
            <a:ext cx="2019300" cy="19513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1160" y="1668423"/>
            <a:ext cx="2019300" cy="191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3840" y="5351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830" y="1722525"/>
            <a:ext cx="4740465" cy="146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0158" y="17704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18" name="Abgerundetes Rechteck 4"/>
          <p:cNvSpPr/>
          <p:nvPr/>
        </p:nvSpPr>
        <p:spPr>
          <a:xfrm>
            <a:off x="144016" y="4025973"/>
            <a:ext cx="8892480" cy="264338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 contraste entre saisons sèches et humides et régions sèches et humides devrait augmenter.</a:t>
            </a:r>
          </a:p>
          <a:p>
            <a:endParaRPr lang="fr-FR" sz="2000" dirty="0" smtClean="0"/>
          </a:p>
          <a:p>
            <a:r>
              <a:rPr lang="fr-FR" sz="2000" dirty="0"/>
              <a:t>Les vagues de chaleur seront plus fréquentes et dureront plus longtemps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Les évènements de précipitations extrêmes seront</a:t>
            </a:r>
            <a:r>
              <a:rPr lang="fr-FR" sz="2000" i="1" dirty="0"/>
              <a:t> </a:t>
            </a:r>
            <a:r>
              <a:rPr lang="fr-FR" sz="2000" dirty="0"/>
              <a:t>plus intenses et fréquents sur les continents des moyennes latitudes et les régions tropicales humides.</a:t>
            </a:r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518" y="2958374"/>
            <a:ext cx="4542978" cy="6828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245" y="1039603"/>
            <a:ext cx="3358553" cy="21094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86" y="904502"/>
            <a:ext cx="4542712" cy="253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33" y="951296"/>
            <a:ext cx="3850415" cy="29539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29" y="4346402"/>
            <a:ext cx="5740524" cy="2278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524" y="4488836"/>
            <a:ext cx="2538294" cy="2136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985" y="4306658"/>
            <a:ext cx="2568245" cy="23596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0390" y="4118948"/>
            <a:ext cx="7956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Température : globe, année        Europe, hiver                 Précipitations Europe, hiver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380" y="1875487"/>
            <a:ext cx="3094205" cy="9258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19539" y="153846"/>
            <a:ext cx="6385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Sources d’incertitude dans les projections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747781" y="795304"/>
            <a:ext cx="3560863" cy="18992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835858" y="2777621"/>
            <a:ext cx="3560863" cy="18992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060" y="6527810"/>
            <a:ext cx="785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IPCC AR5</a:t>
            </a:r>
            <a:endParaRPr lang="fr-FR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32985" y="1862659"/>
            <a:ext cx="258631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Variabilité interne</a:t>
            </a:r>
          </a:p>
          <a:p>
            <a:r>
              <a:rPr lang="fr-FR" dirty="0" smtClean="0"/>
              <a:t>Dispersion entre modèles</a:t>
            </a:r>
          </a:p>
          <a:p>
            <a:r>
              <a:rPr lang="fr-FR" dirty="0" smtClean="0"/>
              <a:t>Scénario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0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76672"/>
            <a:ext cx="5052764" cy="3974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4" name="Abgerundetes Rechteck 4"/>
          <p:cNvSpPr/>
          <p:nvPr/>
        </p:nvSpPr>
        <p:spPr>
          <a:xfrm>
            <a:off x="251520" y="4370258"/>
            <a:ext cx="8640960" cy="240668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 niveau moyen des mers va continuer à augmenter au 21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siècle et au-delà.</a:t>
            </a:r>
          </a:p>
          <a:p>
            <a:endParaRPr lang="fr-FR" sz="2000" dirty="0"/>
          </a:p>
          <a:p>
            <a:r>
              <a:rPr lang="fr-FR" sz="2000" dirty="0" smtClean="0"/>
              <a:t>Il existe un seuil de réchauffement conduisant, sur plusieurs milliers d’années, à une déglaciation du Groenland.</a:t>
            </a:r>
          </a:p>
          <a:p>
            <a:endParaRPr lang="fr-FR" sz="2000" dirty="0"/>
          </a:p>
          <a:p>
            <a:r>
              <a:rPr lang="fr-FR" sz="2000" dirty="0" smtClean="0"/>
              <a:t>Des études récentes suggèrent une déglaciation possible de l’Antarctique correspondant à 5 mètres de niveau des mers en 200 ans.</a:t>
            </a:r>
          </a:p>
        </p:txBody>
      </p:sp>
    </p:spTree>
    <p:extLst>
      <p:ext uri="{BB962C8B-B14F-4D97-AF65-F5344CB8AC3E}">
        <p14:creationId xmlns:p14="http://schemas.microsoft.com/office/powerpoint/2010/main" val="26792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4"/>
          <p:cNvSpPr/>
          <p:nvPr/>
        </p:nvSpPr>
        <p:spPr>
          <a:xfrm>
            <a:off x="251520" y="188640"/>
            <a:ext cx="8568952" cy="2016224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 changement climatique va créer de nouveaux risques pour les systèmes naturels et humains, et amplifier les risques existants quelque soit le niveau de développement des pays. </a:t>
            </a:r>
          </a:p>
          <a:p>
            <a:endParaRPr lang="fr-FR" sz="2000" dirty="0"/>
          </a:p>
          <a:p>
            <a:r>
              <a:rPr lang="fr-FR" sz="2000" dirty="0" smtClean="0"/>
              <a:t>Plus l’amplitude et la vitesse du changement climatique seront importants, plus la probabilité de dépasser les limites d’adaptation augmente.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5580112" y="2924944"/>
            <a:ext cx="504056" cy="17281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96" y="2875999"/>
            <a:ext cx="7087709" cy="3982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59206" y="6338602"/>
            <a:ext cx="131318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Systèmes uniques</a:t>
            </a:r>
          </a:p>
          <a:p>
            <a:r>
              <a:rPr lang="fr-FR" sz="1200" dirty="0" smtClean="0"/>
              <a:t>et menacés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2547721" y="6340635"/>
            <a:ext cx="95538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Evènements</a:t>
            </a:r>
          </a:p>
          <a:p>
            <a:r>
              <a:rPr lang="fr-FR" sz="1200" dirty="0" smtClean="0"/>
              <a:t>extrêmes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503106" y="6340635"/>
            <a:ext cx="80585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Impacts</a:t>
            </a:r>
          </a:p>
          <a:p>
            <a:r>
              <a:rPr lang="fr-FR" sz="1200" dirty="0" smtClean="0"/>
              <a:t>régionaux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08961" y="6346689"/>
            <a:ext cx="6848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Impacts</a:t>
            </a:r>
          </a:p>
          <a:p>
            <a:r>
              <a:rPr lang="fr-FR" sz="1200" dirty="0" smtClean="0"/>
              <a:t>globaux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0207" y="6346689"/>
            <a:ext cx="76174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Ruptures</a:t>
            </a:r>
          </a:p>
          <a:p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824" y="2993073"/>
            <a:ext cx="147989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Intensité des risques</a:t>
            </a:r>
          </a:p>
          <a:p>
            <a:r>
              <a:rPr lang="fr-FR" sz="1200" dirty="0" smtClean="0"/>
              <a:t>supplémentaires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63866" y="3625860"/>
            <a:ext cx="879568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Très élevés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9151" y="4279560"/>
            <a:ext cx="58221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Elevés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79000" y="5022375"/>
            <a:ext cx="748923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Modérés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97708" y="5575815"/>
            <a:ext cx="95143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Non détectables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673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07504" y="159668"/>
            <a:ext cx="8856984" cy="161314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Les émissions cumulées de 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détermineront le réchauffement global d’ici à 2100 et au-delà.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2535337"/>
            <a:ext cx="504056" cy="2160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5373216"/>
            <a:ext cx="367240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Emissions cumulées de CO</a:t>
            </a:r>
            <a:r>
              <a:rPr lang="fr-FR" baseline="-25000" dirty="0" smtClean="0"/>
              <a:t>2</a:t>
            </a:r>
            <a:r>
              <a:rPr lang="fr-FR" dirty="0" smtClean="0"/>
              <a:t> (Gt CO</a:t>
            </a:r>
            <a:r>
              <a:rPr lang="fr-FR" baseline="-25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555134"/>
            <a:ext cx="3969835" cy="274607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1988840"/>
            <a:ext cx="3094856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Changement de température par rapport à 1861-1880 (°C)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211960" y="1988840"/>
            <a:ext cx="4443801" cy="406265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Pour limiter le réchauffement &lt; 2°C :</a:t>
            </a:r>
            <a:endParaRPr lang="fr-FR" b="1" baseline="-25000" dirty="0" smtClean="0">
              <a:solidFill>
                <a:srgbClr val="3366FF"/>
              </a:solidFill>
            </a:endParaRPr>
          </a:p>
          <a:p>
            <a:endParaRPr lang="fr-FR" baseline="-25000" dirty="0">
              <a:solidFill>
                <a:srgbClr val="3366FF"/>
              </a:solidFill>
            </a:endParaRPr>
          </a:p>
          <a:p>
            <a:pPr algn="ctr"/>
            <a:r>
              <a:rPr lang="fr-FR" b="1" dirty="0" smtClean="0">
                <a:solidFill>
                  <a:srgbClr val="3366FF"/>
                </a:solidFill>
              </a:rPr>
              <a:t>3200 Gt CO</a:t>
            </a:r>
            <a:r>
              <a:rPr lang="fr-FR" b="1" baseline="-25000" dirty="0" smtClean="0">
                <a:solidFill>
                  <a:srgbClr val="3366FF"/>
                </a:solidFill>
              </a:rPr>
              <a:t>2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(66%)</a:t>
            </a:r>
          </a:p>
          <a:p>
            <a:pPr algn="ctr"/>
            <a:endParaRPr lang="fr-FR" b="1" dirty="0">
              <a:solidFill>
                <a:srgbClr val="3366FF"/>
              </a:solidFill>
            </a:endParaRPr>
          </a:p>
          <a:p>
            <a:pPr algn="ctr"/>
            <a:r>
              <a:rPr lang="fr-FR" b="1" dirty="0" smtClean="0">
                <a:solidFill>
                  <a:srgbClr val="3366FF"/>
                </a:solidFill>
              </a:rPr>
              <a:t>- </a:t>
            </a:r>
          </a:p>
          <a:p>
            <a:pPr algn="ctr"/>
            <a:endParaRPr lang="fr-FR" b="1" dirty="0">
              <a:solidFill>
                <a:srgbClr val="3366FF"/>
              </a:solidFill>
            </a:endParaRPr>
          </a:p>
          <a:p>
            <a:pPr algn="ctr"/>
            <a:r>
              <a:rPr lang="fr-FR" b="1" dirty="0" smtClean="0">
                <a:solidFill>
                  <a:srgbClr val="3366FF"/>
                </a:solidFill>
              </a:rPr>
              <a:t>2000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b="1" dirty="0">
                <a:solidFill>
                  <a:srgbClr val="3366FF"/>
                </a:solidFill>
              </a:rPr>
              <a:t>Gt CO</a:t>
            </a:r>
            <a:r>
              <a:rPr lang="fr-FR" b="1" baseline="-25000" dirty="0">
                <a:solidFill>
                  <a:srgbClr val="3366FF"/>
                </a:solidFill>
              </a:rPr>
              <a:t>2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7F7F7F"/>
                </a:solidFill>
              </a:rPr>
              <a:t>(</a:t>
            </a:r>
            <a:r>
              <a:rPr lang="fr-FR" dirty="0">
                <a:solidFill>
                  <a:srgbClr val="7F7F7F"/>
                </a:solidFill>
              </a:rPr>
              <a:t>é</a:t>
            </a:r>
            <a:r>
              <a:rPr lang="fr-FR" dirty="0" smtClean="0">
                <a:solidFill>
                  <a:srgbClr val="7F7F7F"/>
                </a:solidFill>
              </a:rPr>
              <a:t>missions </a:t>
            </a:r>
            <a:r>
              <a:rPr lang="fr-FR" i="1" dirty="0" smtClean="0">
                <a:solidFill>
                  <a:srgbClr val="7F7F7F"/>
                </a:solidFill>
              </a:rPr>
              <a:t>1870-2014)</a:t>
            </a:r>
            <a:endParaRPr lang="fr-FR" b="1" i="1" dirty="0" smtClean="0">
              <a:solidFill>
                <a:srgbClr val="7F7F7F"/>
              </a:solidFill>
            </a:endParaRPr>
          </a:p>
          <a:p>
            <a:pPr algn="ctr"/>
            <a:endParaRPr lang="fr-FR" dirty="0" smtClean="0">
              <a:solidFill>
                <a:srgbClr val="3366FF"/>
              </a:solidFill>
            </a:endParaRPr>
          </a:p>
          <a:p>
            <a:pPr algn="ctr"/>
            <a:r>
              <a:rPr lang="fr-FR" baseline="-25000" dirty="0" smtClean="0">
                <a:solidFill>
                  <a:srgbClr val="3366FF"/>
                </a:solidFill>
              </a:rPr>
              <a:t>=</a:t>
            </a:r>
          </a:p>
          <a:p>
            <a:pPr algn="ctr"/>
            <a:endParaRPr lang="fr-FR" dirty="0">
              <a:solidFill>
                <a:srgbClr val="3366FF"/>
              </a:solidFill>
            </a:endParaRPr>
          </a:p>
          <a:p>
            <a:pPr algn="ctr"/>
            <a:r>
              <a:rPr lang="fr-FR" b="1" dirty="0" smtClean="0">
                <a:solidFill>
                  <a:srgbClr val="3366FF"/>
                </a:solidFill>
              </a:rPr>
              <a:t>Reste: 1200 Gt CO</a:t>
            </a:r>
            <a:r>
              <a:rPr lang="fr-FR" b="1" baseline="-25000" dirty="0" smtClean="0">
                <a:solidFill>
                  <a:srgbClr val="3366FF"/>
                </a:solidFill>
              </a:rPr>
              <a:t>2 </a:t>
            </a:r>
            <a:endParaRPr lang="fr-FR" b="1" i="1" baseline="-25000" dirty="0">
              <a:solidFill>
                <a:srgbClr val="7F7F7F"/>
              </a:solidFill>
            </a:endParaRPr>
          </a:p>
          <a:p>
            <a:pPr algn="ctr"/>
            <a:endParaRPr lang="fr-FR" baseline="-25000" dirty="0" smtClean="0">
              <a:solidFill>
                <a:srgbClr val="3366FF"/>
              </a:solidFill>
            </a:endParaRPr>
          </a:p>
          <a:p>
            <a:pPr algn="ctr"/>
            <a:endParaRPr lang="fr-FR" baseline="-25000" dirty="0" smtClean="0">
              <a:solidFill>
                <a:srgbClr val="3366FF"/>
              </a:solidFill>
            </a:endParaRPr>
          </a:p>
          <a:p>
            <a:pPr algn="ctr"/>
            <a:r>
              <a:rPr lang="fr-FR" baseline="-25000" dirty="0" smtClean="0">
                <a:solidFill>
                  <a:srgbClr val="3366FF"/>
                </a:solidFill>
              </a:rPr>
              <a:t> </a:t>
            </a:r>
            <a:endParaRPr lang="fr-FR" baseline="-25000" dirty="0">
              <a:solidFill>
                <a:srgbClr val="3366FF"/>
              </a:solidFill>
            </a:endParaRPr>
          </a:p>
          <a:p>
            <a:r>
              <a:rPr lang="fr-FR" i="1" dirty="0" smtClean="0">
                <a:solidFill>
                  <a:srgbClr val="3366FF"/>
                </a:solidFill>
              </a:rPr>
              <a:t>Sera atteint dans 20-30 ans</a:t>
            </a:r>
            <a:r>
              <a:rPr lang="fr-FR" i="1" dirty="0">
                <a:solidFill>
                  <a:srgbClr val="3366FF"/>
                </a:solidFill>
              </a:rPr>
              <a:t> </a:t>
            </a:r>
            <a:r>
              <a:rPr lang="fr-FR" i="1" dirty="0" smtClean="0">
                <a:solidFill>
                  <a:srgbClr val="3366FF"/>
                </a:solidFill>
              </a:rPr>
              <a:t>au rythme actuel</a:t>
            </a:r>
          </a:p>
          <a:p>
            <a:r>
              <a:rPr lang="fr-FR" i="1" dirty="0" smtClean="0">
                <a:solidFill>
                  <a:srgbClr val="3366FF"/>
                </a:solidFill>
              </a:rPr>
              <a:t> (37 Gt CO</a:t>
            </a:r>
            <a:r>
              <a:rPr lang="fr-FR" i="1" baseline="-25000" dirty="0" smtClean="0">
                <a:solidFill>
                  <a:srgbClr val="3366FF"/>
                </a:solidFill>
              </a:rPr>
              <a:t>2</a:t>
            </a:r>
            <a:r>
              <a:rPr lang="fr-FR" i="1" dirty="0" smtClean="0">
                <a:solidFill>
                  <a:srgbClr val="3366FF"/>
                </a:solidFill>
              </a:rPr>
              <a:t> en 2014, +2-3% /an)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763" y="2404034"/>
            <a:ext cx="8229600" cy="1143000"/>
          </a:xfrm>
        </p:spPr>
        <p:txBody>
          <a:bodyPr/>
          <a:lstStyle/>
          <a:p>
            <a:r>
              <a:rPr lang="fr-FR" b="1" dirty="0" smtClean="0"/>
              <a:t>Le climat change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59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5100"/>
            <a:ext cx="9144000" cy="3978519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889000" y="181429"/>
            <a:ext cx="7057571" cy="54868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Impacts possibles du réchauffement des océans, et de leur acidification 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373335"/>
            <a:ext cx="281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G</a:t>
            </a:r>
            <a:r>
              <a:rPr lang="fr-FR" i="1" dirty="0" err="1" smtClean="0"/>
              <a:t>attuso</a:t>
            </a:r>
            <a:r>
              <a:rPr lang="fr-FR" i="1" dirty="0" smtClean="0"/>
              <a:t> et al, Science, 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509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4"/>
          <p:cNvSpPr/>
          <p:nvPr/>
        </p:nvSpPr>
        <p:spPr>
          <a:xfrm>
            <a:off x="137193" y="381000"/>
            <a:ext cx="8856984" cy="103710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400" dirty="0" smtClean="0"/>
              <a:t>Le double enjeu des négociations internationales sur le climat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6334" y="1989667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/>
              <a:t>Eviter un changement climatique </a:t>
            </a:r>
            <a:r>
              <a:rPr lang="fr-FR" sz="2400" i="1" dirty="0" smtClean="0">
                <a:solidFill>
                  <a:srgbClr val="FF0000"/>
                </a:solidFill>
              </a:rPr>
              <a:t>inacceptable</a:t>
            </a:r>
            <a:r>
              <a:rPr lang="fr-FR" sz="2400" dirty="0" smtClean="0"/>
              <a:t> :</a:t>
            </a:r>
          </a:p>
          <a:p>
            <a:pPr marL="342900" indent="-342900">
              <a:buFont typeface="Arial"/>
              <a:buChar char="•"/>
            </a:pPr>
            <a:endParaRPr lang="fr-FR" sz="2400" dirty="0"/>
          </a:p>
          <a:p>
            <a:r>
              <a:rPr lang="fr-FR" sz="2400" dirty="0" smtClean="0"/>
              <a:t>construire un accord universel avec des engagements différenciés des différents pays pour </a:t>
            </a:r>
            <a:r>
              <a:rPr lang="fr-FR" sz="2400" b="1" dirty="0" smtClean="0"/>
              <a:t>réduire leurs rejets de gaz à effet de serre</a:t>
            </a:r>
            <a:r>
              <a:rPr lang="fr-FR" sz="2400" dirty="0" smtClean="0"/>
              <a:t>,  pour limiter le réchauffement (moins de 2°C en tout)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Limiter les effets </a:t>
            </a:r>
            <a:r>
              <a:rPr lang="fr-FR" sz="2400" i="1" dirty="0" smtClean="0">
                <a:solidFill>
                  <a:srgbClr val="FF0000"/>
                </a:solidFill>
              </a:rPr>
              <a:t>inévitables</a:t>
            </a:r>
            <a:r>
              <a:rPr lang="fr-FR" sz="2400" dirty="0" smtClean="0"/>
              <a:t> du réchauffement :</a:t>
            </a:r>
          </a:p>
          <a:p>
            <a:endParaRPr lang="fr-FR" sz="2400" dirty="0"/>
          </a:p>
          <a:p>
            <a:r>
              <a:rPr lang="fr-FR" sz="2400" dirty="0" smtClean="0"/>
              <a:t>aider les pays les plus vulnérables à </a:t>
            </a:r>
            <a:r>
              <a:rPr lang="fr-FR" sz="2400" b="1" dirty="0" smtClean="0"/>
              <a:t>s’adapter</a:t>
            </a:r>
            <a:r>
              <a:rPr lang="fr-FR" sz="2400" dirty="0" smtClean="0"/>
              <a:t>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1488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Repères chronologiques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313491" y="3195629"/>
            <a:ext cx="8208912" cy="6480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19389" y="2132856"/>
            <a:ext cx="33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1987 : </a:t>
            </a:r>
            <a:r>
              <a:rPr lang="fr-FR" dirty="0" smtClean="0"/>
              <a:t>rapport Brundtland « Notre avenir à tous »</a:t>
            </a:r>
          </a:p>
          <a:p>
            <a:r>
              <a:rPr lang="fr-FR" dirty="0" smtClean="0"/>
              <a:t>Développement durable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899592" y="3847066"/>
            <a:ext cx="33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1988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mise en place du GIEC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Repères chronologiques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313491" y="3195629"/>
            <a:ext cx="8208912" cy="6480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19389" y="2132856"/>
            <a:ext cx="33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1987 : </a:t>
            </a:r>
            <a:r>
              <a:rPr lang="fr-FR" dirty="0" smtClean="0"/>
              <a:t>rapport Brundtland « Notre avenir à tous »</a:t>
            </a:r>
          </a:p>
          <a:p>
            <a:r>
              <a:rPr lang="fr-FR" dirty="0" smtClean="0"/>
              <a:t>Développement durable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899592" y="3847066"/>
            <a:ext cx="33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1988 : </a:t>
            </a:r>
            <a:r>
              <a:rPr lang="fr-FR" dirty="0" smtClean="0"/>
              <a:t>mise en place du GIEC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2771800" y="2132856"/>
            <a:ext cx="6621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1992 : </a:t>
            </a:r>
            <a:r>
              <a:rPr lang="fr-FR" dirty="0" smtClean="0"/>
              <a:t>Sommet de la Terre, Rio</a:t>
            </a:r>
          </a:p>
          <a:p>
            <a:r>
              <a:rPr lang="fr-FR" dirty="0" smtClean="0"/>
              <a:t>Déclaration sur l’environnement et le développement</a:t>
            </a:r>
          </a:p>
          <a:p>
            <a:r>
              <a:rPr lang="fr-FR" dirty="0" smtClean="0"/>
              <a:t>Convention-Cadre des Nations Unies sur le Changement Climatique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1683864" y="4437112"/>
            <a:ext cx="43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1990 : </a:t>
            </a: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Constat du réchauffement, description des sciences du climat et des incertitudes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3203848" y="5648273"/>
            <a:ext cx="33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1995 : </a:t>
            </a: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Empreinte de l’influence humaine</a:t>
            </a:r>
          </a:p>
          <a:p>
            <a:r>
              <a:rPr lang="fr-FR" dirty="0" smtClean="0"/>
              <a:t>sur le climat global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Repères chronologiques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313491" y="3195629"/>
            <a:ext cx="8208912" cy="6480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971600" y="2636912"/>
            <a:ext cx="662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1997-2005  : </a:t>
            </a:r>
            <a:r>
              <a:rPr lang="fr-FR" dirty="0" smtClean="0"/>
              <a:t>Protocole de Kyoto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313491" y="3886365"/>
            <a:ext cx="334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1995 : </a:t>
            </a: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Empreinte de l’influence humaine</a:t>
            </a:r>
          </a:p>
          <a:p>
            <a:r>
              <a:rPr lang="fr-FR" dirty="0" smtClean="0"/>
              <a:t>sur le climat global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flipH="1">
            <a:off x="1835696" y="4861123"/>
            <a:ext cx="334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2001 : </a:t>
            </a: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Rôle déterminant des activités humaines dans le réchauffement depuis 1950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5436096" y="5445224"/>
            <a:ext cx="334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2007 : </a:t>
            </a:r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Changement climatique sans équivoque, principalement dû aux rejets de gaz à effet de serre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4427984" y="2396733"/>
            <a:ext cx="662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2009 : </a:t>
            </a:r>
            <a:r>
              <a:rPr lang="fr-FR" dirty="0" smtClean="0"/>
              <a:t>COP15 (Copenhague) : objectif de limiter</a:t>
            </a:r>
          </a:p>
          <a:p>
            <a:r>
              <a:rPr lang="fr-FR" dirty="0" smtClean="0"/>
              <a:t>le réchauffement à 2°C</a:t>
            </a:r>
          </a:p>
        </p:txBody>
      </p:sp>
    </p:spTree>
    <p:extLst>
      <p:ext uri="{BB962C8B-B14F-4D97-AF65-F5344CB8AC3E}">
        <p14:creationId xmlns:p14="http://schemas.microsoft.com/office/powerpoint/2010/main" val="19115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Repères chronologiques</a:t>
            </a:r>
            <a:endParaRPr lang="fr-FR" b="1" dirty="0"/>
          </a:p>
        </p:txBody>
      </p:sp>
      <p:sp>
        <p:nvSpPr>
          <p:cNvPr id="4" name="Flèche droite 3"/>
          <p:cNvSpPr/>
          <p:nvPr/>
        </p:nvSpPr>
        <p:spPr>
          <a:xfrm>
            <a:off x="313491" y="3195629"/>
            <a:ext cx="8208912" cy="64807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H="1">
            <a:off x="3419872" y="404772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2014: </a:t>
            </a:r>
            <a:r>
              <a:rPr lang="fr-FR" dirty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rapport du GIEC</a:t>
            </a:r>
          </a:p>
          <a:p>
            <a:r>
              <a:rPr lang="fr-FR" dirty="0" smtClean="0"/>
              <a:t>Influence humaine clairement établie sur le réchauffement de l’atmosphère, de l’océan, la montée des mers, certains changements du cycle de l’eau et des évènements extrêmes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253877" y="1628800"/>
            <a:ext cx="55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2010 : </a:t>
            </a:r>
            <a:r>
              <a:rPr lang="fr-FR" dirty="0" smtClean="0"/>
              <a:t>COP16 (Cancun) : Fonds vert, déforestation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1357607" y="208643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2011 : </a:t>
            </a:r>
            <a:r>
              <a:rPr lang="fr-FR" dirty="0" smtClean="0"/>
              <a:t>COP17 (Durban) : « plateforme de Durban »</a:t>
            </a:r>
          </a:p>
          <a:p>
            <a:r>
              <a:rPr lang="fr-FR" dirty="0" smtClean="0"/>
              <a:t>Principe des engagements volontaires pour accord en 2015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2410438" y="270306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2012 : </a:t>
            </a:r>
            <a:r>
              <a:rPr lang="fr-FR" dirty="0" smtClean="0"/>
              <a:t>COP18 (Doha) : prolongation de Kyoto jusqu’en 2020</a:t>
            </a:r>
          </a:p>
          <a:p>
            <a:r>
              <a:rPr lang="fr-FR" dirty="0" smtClean="0"/>
              <a:t>100 milliards pour le Fonds vert, « pertes et dommages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1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Protocole de Kyoto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1800" dirty="0" smtClean="0"/>
              <a:t>“top-down”, “partage du fardeau”</a:t>
            </a:r>
            <a:endParaRPr lang="fr-FR" sz="18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20486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Entre 1990 et 2008-2012 : -5% d’émissions pour 37 pays industrialisés </a:t>
            </a:r>
            <a:r>
              <a:rPr lang="fr-FR" sz="1800" dirty="0" smtClean="0">
                <a:solidFill>
                  <a:srgbClr val="FF0000"/>
                </a:solidFill>
              </a:rPr>
              <a:t>(réel :  -22%)</a:t>
            </a: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dirty="0" smtClean="0"/>
              <a:t>Ratifié par 175 pays (55% des émissions de 1990)</a:t>
            </a:r>
          </a:p>
          <a:p>
            <a:pPr marL="0" indent="0">
              <a:buNone/>
            </a:pPr>
            <a:r>
              <a:rPr lang="fr-FR" sz="1800" dirty="0" smtClean="0"/>
              <a:t>Développement de mécanismes de marchés et d’échange de quotas</a:t>
            </a:r>
            <a:endParaRPr lang="fr-FR" sz="2400" dirty="0" smtClean="0"/>
          </a:p>
          <a:p>
            <a:pPr marL="0" indent="0">
              <a:buNone/>
            </a:pPr>
            <a:endParaRPr lang="fr-FR" sz="1800" dirty="0"/>
          </a:p>
          <a:p>
            <a:pPr>
              <a:buFont typeface="Symbol"/>
              <a:buChar char="Þ"/>
            </a:pPr>
            <a:r>
              <a:rPr lang="fr-FR" sz="1800" dirty="0" smtClean="0"/>
              <a:t>Trop réduit (n’intègre pas les plus gros émetteurs)</a:t>
            </a:r>
          </a:p>
          <a:p>
            <a:pPr>
              <a:buFont typeface="Symbol"/>
              <a:buChar char="Þ"/>
            </a:pPr>
            <a:r>
              <a:rPr lang="fr-FR" sz="1800" dirty="0" smtClean="0"/>
              <a:t>Trop figé, inadapté aux émissions actuelles</a:t>
            </a:r>
          </a:p>
          <a:p>
            <a:pPr>
              <a:buFont typeface="Symbol"/>
              <a:buChar char="Þ"/>
            </a:pPr>
            <a:r>
              <a:rPr lang="fr-FR" sz="1800" dirty="0"/>
              <a:t> </a:t>
            </a:r>
            <a:r>
              <a:rPr lang="fr-FR" sz="1800" dirty="0" smtClean="0"/>
              <a:t>Pas assez focalisé sur les causes des émissions</a:t>
            </a:r>
          </a:p>
          <a:p>
            <a:pPr marL="0" indent="0">
              <a:buNone/>
            </a:pPr>
            <a:r>
              <a:rPr lang="fr-FR" sz="1800" dirty="0" smtClean="0"/>
              <a:t> </a:t>
            </a:r>
          </a:p>
          <a:p>
            <a:pPr marL="0" indent="0">
              <a:buNone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7144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lk.uio.no/roberan/img/GCP2014/PNG/fig_36_Emissions_by_Country_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10577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6381328"/>
            <a:ext cx="362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: Global </a:t>
            </a:r>
            <a:r>
              <a:rPr lang="fr-FR" dirty="0" err="1" smtClean="0"/>
              <a:t>Carbon</a:t>
            </a:r>
            <a:r>
              <a:rPr lang="fr-FR" dirty="0" smtClean="0"/>
              <a:t> Project, 2014</a:t>
            </a:r>
            <a:endParaRPr lang="fr-FR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7308304" y="2348880"/>
            <a:ext cx="0" cy="14401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004048" y="4005064"/>
            <a:ext cx="0" cy="144016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Copenhague (2009) et Doha (2012)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Déclaration volontaire : annonce d’objectifs de réduction d’émissions pour les pays représentant 80% des émissions mondiales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Mécanismes de coopération pour l’adaptation et le transfert de technologies, création du Fonds Vert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Kyoto 2</a:t>
            </a:r>
            <a:r>
              <a:rPr lang="fr-FR" sz="1800" b="1" baseline="30000" dirty="0" smtClean="0"/>
              <a:t>ème</a:t>
            </a:r>
            <a:r>
              <a:rPr lang="fr-FR" sz="1800" b="1" dirty="0" smtClean="0"/>
              <a:t> phase</a:t>
            </a:r>
            <a:r>
              <a:rPr lang="fr-FR" sz="1800" dirty="0" smtClean="0"/>
              <a:t> : -18% entre 2013 et 2020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Retraits (Japon, Russie, Nouvelle Zélande, Canada) : seulement 15% des émissions mondiales représentées par les pays participants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4575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Enjeux de Paris (2015)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Un accord universel, ambitieux, juridiquement contraignant, permettant de limiter le réchauffement (2°C), qui mobilise l’ensemble de la société civile, renforce la coopération et accélère la transition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Symbol"/>
              <a:buChar char="Þ"/>
            </a:pPr>
            <a:r>
              <a:rPr lang="fr-FR" sz="1800" dirty="0" smtClean="0"/>
              <a:t> Contributions nationales (INDC)</a:t>
            </a:r>
          </a:p>
          <a:p>
            <a:pPr>
              <a:buFont typeface="Symbol"/>
              <a:buChar char="Þ"/>
            </a:pPr>
            <a:r>
              <a:rPr lang="fr-FR" sz="1800" dirty="0"/>
              <a:t> </a:t>
            </a:r>
            <a:r>
              <a:rPr lang="fr-FR" sz="1800" dirty="0" smtClean="0"/>
              <a:t>Fonctionnement plus dynamique</a:t>
            </a:r>
          </a:p>
          <a:p>
            <a:pPr>
              <a:buFont typeface="Symbol"/>
              <a:buChar char="Þ"/>
            </a:pPr>
            <a:r>
              <a:rPr lang="fr-FR" sz="1800" dirty="0"/>
              <a:t> </a:t>
            </a:r>
            <a:r>
              <a:rPr lang="fr-FR" sz="1800" dirty="0" smtClean="0"/>
              <a:t>Garanties de transparence et d’évaluation</a:t>
            </a:r>
          </a:p>
          <a:p>
            <a:pPr>
              <a:buFont typeface="Symbol"/>
              <a:buChar char="Þ"/>
            </a:pPr>
            <a:endParaRPr lang="fr-FR" sz="1800" dirty="0"/>
          </a:p>
          <a:p>
            <a:pPr marL="0" indent="0">
              <a:buNone/>
            </a:pPr>
            <a:r>
              <a:rPr lang="fr-FR" sz="2000" dirty="0"/>
              <a:t>Des moyens de financement : fonds vert pour le climat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Symbol"/>
              <a:buChar char="Þ"/>
            </a:pPr>
            <a:r>
              <a:rPr lang="fr-FR" sz="1800" dirty="0"/>
              <a:t> Engagements des pays, réorientations, financement privé</a:t>
            </a:r>
          </a:p>
          <a:p>
            <a:pPr>
              <a:buFont typeface="Symbol"/>
              <a:buChar char="Þ"/>
            </a:pPr>
            <a:r>
              <a:rPr lang="fr-FR" sz="1800" dirty="0"/>
              <a:t> Agenda des solutions : entreprises, société civile…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6084168" y="6165304"/>
            <a:ext cx="265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http://cait.wri.org/indc/#/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4"/>
          <p:cNvSpPr/>
          <p:nvPr/>
        </p:nvSpPr>
        <p:spPr>
          <a:xfrm>
            <a:off x="323528" y="620688"/>
            <a:ext cx="8568952" cy="144016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2000" dirty="0" smtClean="0"/>
              <a:t>L’accumulation d’énergie dans le système climatique est sans équivoque.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Depuis les années 1950, beaucoup des changements observés sont sans précédent à l’échelle des dernières décennies à millénaires.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56991"/>
            <a:ext cx="4263371" cy="26043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348880"/>
            <a:ext cx="5232849" cy="39330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51467" y="5805264"/>
            <a:ext cx="19243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Température (°C)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3212976"/>
            <a:ext cx="39604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entre 1901 et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Difficultés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772816"/>
            <a:ext cx="9324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Forme juridique de l’accord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Equité et différenciation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Suivi des contributions, transparence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Augmentation de l’ambition au cours du temps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Financement (Fonds vert)</a:t>
            </a:r>
          </a:p>
        </p:txBody>
      </p:sp>
    </p:spTree>
    <p:extLst>
      <p:ext uri="{BB962C8B-B14F-4D97-AF65-F5344CB8AC3E}">
        <p14:creationId xmlns:p14="http://schemas.microsoft.com/office/powerpoint/2010/main" val="22025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29" y="116632"/>
            <a:ext cx="8893175" cy="850900"/>
          </a:xfrm>
        </p:spPr>
        <p:txBody>
          <a:bodyPr/>
          <a:lstStyle/>
          <a:p>
            <a:r>
              <a:rPr lang="fr-FR" b="1" dirty="0" smtClean="0"/>
              <a:t>Concrètement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08" y="1371600"/>
            <a:ext cx="8960892" cy="5486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800" dirty="0" smtClean="0"/>
              <a:t>Paris Le Bourget : 30 novembre au 11 décembre 2015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 smtClean="0"/>
              <a:t>196 </a:t>
            </a:r>
            <a:r>
              <a:rPr lang="fr-FR" sz="1800" dirty="0"/>
              <a:t>parties, 40 000 </a:t>
            </a:r>
            <a:r>
              <a:rPr lang="fr-FR" sz="1800" dirty="0" smtClean="0"/>
              <a:t>participants, 3 </a:t>
            </a:r>
            <a:r>
              <a:rPr lang="fr-FR" sz="1800" dirty="0"/>
              <a:t>000 </a:t>
            </a:r>
            <a:r>
              <a:rPr lang="fr-FR" sz="1800" dirty="0" smtClean="0"/>
              <a:t>journalistes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/>
              <a:t>Q</a:t>
            </a:r>
            <a:r>
              <a:rPr lang="fr-FR" sz="1800" dirty="0" smtClean="0"/>
              <a:t>ualité environnementale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 smtClean="0"/>
              <a:t>Ouverture à la société civile </a:t>
            </a:r>
            <a:r>
              <a:rPr lang="fr-FR" sz="1400" dirty="0" smtClean="0"/>
              <a:t>(village de la société civile, climat </a:t>
            </a:r>
            <a:r>
              <a:rPr lang="fr-FR" sz="1400" dirty="0"/>
              <a:t>et </a:t>
            </a:r>
            <a:r>
              <a:rPr lang="fr-FR" sz="1400" dirty="0" smtClean="0"/>
              <a:t>territoires …)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sz="1800" dirty="0" smtClean="0"/>
              <a:t>Nombreux évènements parallèles organisés avant et pendant la COP</a:t>
            </a:r>
          </a:p>
          <a:p>
            <a:pPr marL="457200" lvl="1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</a:t>
            </a:r>
          </a:p>
          <a:p>
            <a:pPr marL="457200" lvl="1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</a:t>
            </a:r>
            <a:r>
              <a:rPr lang="fr-FR" sz="1800" i="1" dirty="0" smtClean="0"/>
              <a:t>Climat 360°, espace actu, Cité Sciences </a:t>
            </a:r>
          </a:p>
          <a:p>
            <a:pPr marL="457200" lvl="1" indent="0">
              <a:buNone/>
            </a:pPr>
            <a:r>
              <a:rPr lang="fr-FR" sz="1800" i="1" dirty="0"/>
              <a:t>	</a:t>
            </a:r>
            <a:r>
              <a:rPr lang="fr-FR" sz="1800" i="1" dirty="0" smtClean="0"/>
              <a:t>		Grand Palais : Solutions COP21</a:t>
            </a:r>
          </a:p>
          <a:p>
            <a:pPr marL="457200" lvl="1" indent="0">
              <a:buNone/>
            </a:pPr>
            <a:r>
              <a:rPr lang="fr-FR" sz="1800" i="1" dirty="0" smtClean="0"/>
              <a:t>			Train du climat, 6-25 octobre</a:t>
            </a:r>
          </a:p>
          <a:p>
            <a:pPr marL="457200" lvl="1" indent="0">
              <a:buNone/>
            </a:pPr>
            <a:r>
              <a:rPr lang="fr-FR" sz="1800" i="1" dirty="0"/>
              <a:t>	</a:t>
            </a:r>
            <a:r>
              <a:rPr lang="fr-FR" sz="1800" i="1" dirty="0" smtClean="0"/>
              <a:t>		Journée climat « Paris Saclay », 12 novembre</a:t>
            </a:r>
          </a:p>
          <a:p>
            <a:pPr marL="457200" lvl="1" indent="0">
              <a:buNone/>
            </a:pPr>
            <a:r>
              <a:rPr lang="fr-FR" sz="1800" i="1" dirty="0"/>
              <a:t>	</a:t>
            </a:r>
            <a:r>
              <a:rPr lang="fr-FR" sz="1800" i="1" dirty="0" smtClean="0"/>
              <a:t>		Marche mondiale, 29 novembre</a:t>
            </a:r>
            <a:endParaRPr lang="fr-FR" sz="1800" i="1" dirty="0"/>
          </a:p>
          <a:p>
            <a:pPr lvl="6"/>
            <a:endParaRPr lang="fr-FR" sz="1800" dirty="0" smtClean="0"/>
          </a:p>
          <a:p>
            <a:pPr lvl="1"/>
            <a:endParaRPr lang="fr-FR" sz="1800" dirty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  <a:p>
            <a:pPr marL="266700" lvl="1" indent="0">
              <a:buNone/>
            </a:pPr>
            <a:endParaRPr lang="fr-FR" sz="1800" dirty="0"/>
          </a:p>
        </p:txBody>
      </p:sp>
      <p:pic>
        <p:nvPicPr>
          <p:cNvPr id="6" name="Picture 2" descr="http://presse.citedudesign.com/wp-content/uploads/2015/09/639208-497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1" y="4437112"/>
            <a:ext cx="2418298" cy="24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Rôle de la France, hôte et facilitateur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Montée de l’ambition : accélération de la transition énergétique et agro-forestière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Intérêt durable pour les sciences du climat : observer, comprendre et anticiper </a:t>
            </a:r>
            <a:endParaRPr lang="fr-FR" sz="1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Une COP21 réussie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79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33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0977" y="331745"/>
            <a:ext cx="9121857" cy="50166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6557" y="5507159"/>
            <a:ext cx="5545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Eocène (52 </a:t>
            </a:r>
            <a:r>
              <a:rPr lang="fr-FR" sz="2000" b="1" dirty="0"/>
              <a:t>à</a:t>
            </a:r>
            <a:r>
              <a:rPr lang="fr-FR" sz="2000" b="1" dirty="0" smtClean="0"/>
              <a:t> 48 millions d’années)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CO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 ~1000 ppm </a:t>
            </a:r>
            <a:r>
              <a:rPr lang="fr-FR" sz="2000" i="1" dirty="0" smtClean="0"/>
              <a:t>(confiance moyenne)</a:t>
            </a:r>
            <a:endParaRPr lang="fr-FR" sz="2000" i="1" dirty="0"/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Température globale + 9 à 14°C (</a:t>
            </a:r>
            <a:r>
              <a:rPr lang="fr-FR" sz="2000" i="1" dirty="0" err="1" smtClean="0"/>
              <a:t>conf</a:t>
            </a:r>
            <a:r>
              <a:rPr lang="fr-FR" sz="2000" i="1" dirty="0" smtClean="0"/>
              <a:t>. moyenne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684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4" r="-2154"/>
          <a:stretch>
            <a:fillRect/>
          </a:stretch>
        </p:blipFill>
        <p:spPr>
          <a:xfrm>
            <a:off x="219822" y="318045"/>
            <a:ext cx="8229600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33814" y="5079774"/>
            <a:ext cx="8507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Pliocène moyen (3.3 </a:t>
            </a:r>
            <a:r>
              <a:rPr lang="fr-FR" b="1" dirty="0"/>
              <a:t>à</a:t>
            </a:r>
            <a:r>
              <a:rPr lang="fr-FR" b="1" dirty="0" smtClean="0"/>
              <a:t> 3 millions d’années)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Concentration en CO</a:t>
            </a:r>
            <a:r>
              <a:rPr lang="fr-FR" baseline="-25000" dirty="0" smtClean="0"/>
              <a:t>2</a:t>
            </a:r>
            <a:r>
              <a:rPr lang="fr-FR" dirty="0" smtClean="0"/>
              <a:t> entre 350 to 450 ppm (</a:t>
            </a:r>
            <a:r>
              <a:rPr lang="fr-FR" i="1" dirty="0" smtClean="0"/>
              <a:t>confiance moyenne</a:t>
            </a:r>
            <a:r>
              <a:rPr lang="fr-FR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Température moyenne globale + 1.9C° to 3.6°C(</a:t>
            </a:r>
            <a:r>
              <a:rPr lang="fr-FR" i="1" dirty="0" smtClean="0"/>
              <a:t>confiance moyenne</a:t>
            </a:r>
            <a:r>
              <a:rPr lang="fr-FR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Déglaciation de larges secteurs Groenland et Antarctique (niveau des mers + 10-20 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8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516" r="-29516"/>
          <a:stretch>
            <a:fillRect/>
          </a:stretch>
        </p:blipFill>
        <p:spPr>
          <a:xfrm>
            <a:off x="1643786" y="85687"/>
            <a:ext cx="9574816" cy="5265780"/>
          </a:xfrm>
        </p:spPr>
      </p:pic>
      <p:sp>
        <p:nvSpPr>
          <p:cNvPr id="5" name="ZoneTexte 4"/>
          <p:cNvSpPr txBox="1"/>
          <p:nvPr/>
        </p:nvSpPr>
        <p:spPr>
          <a:xfrm>
            <a:off x="170968" y="4969875"/>
            <a:ext cx="868699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Derniers 800 000 ans :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Rôle amplificateur du cycle du carbone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Amplitude des changements : -5°C (-3 à -8°C) pour le maximum glaciaire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Vitesse des changements : 1°C par 1000 ans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Sensibilité du climat &lt;1°C or &gt;6°C très improbable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Pas d’entrée en glaciation dans les prochains 50,000 ans si concentration CO</a:t>
            </a:r>
            <a:r>
              <a:rPr lang="fr-FR" baseline="-25000" dirty="0" smtClean="0"/>
              <a:t>2</a:t>
            </a:r>
            <a:r>
              <a:rPr lang="fr-FR" dirty="0" smtClean="0"/>
              <a:t> &gt; 300 ppm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1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Contraste continent-océan et amplification polaire</a:t>
            </a:r>
            <a:endParaRPr lang="fr-FR" b="1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03" r="-21003"/>
          <a:stretch>
            <a:fillRect/>
          </a:stretch>
        </p:blipFill>
        <p:spPr>
          <a:xfrm>
            <a:off x="-626499" y="1600200"/>
            <a:ext cx="9191175" cy="50547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93041" y="1582322"/>
            <a:ext cx="168225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Projections</a:t>
            </a:r>
          </a:p>
          <a:p>
            <a:r>
              <a:rPr lang="fr-FR" dirty="0" smtClean="0"/>
              <a:t>2100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Maximum</a:t>
            </a:r>
          </a:p>
          <a:p>
            <a:r>
              <a:rPr lang="fr-FR" dirty="0" smtClean="0"/>
              <a:t>glaciaire</a:t>
            </a:r>
          </a:p>
          <a:p>
            <a:r>
              <a:rPr lang="fr-FR" dirty="0" smtClean="0"/>
              <a:t>(-21 000 ans)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Pliocène</a:t>
            </a:r>
          </a:p>
          <a:p>
            <a:r>
              <a:rPr lang="fr-FR" dirty="0" smtClean="0"/>
              <a:t>(-3 millions d’années)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Eocène</a:t>
            </a:r>
          </a:p>
          <a:p>
            <a:r>
              <a:rPr lang="fr-FR" dirty="0" smtClean="0"/>
              <a:t>(-54 millions d’années)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4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6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Dernière période interglaciaire </a:t>
            </a:r>
            <a:br>
              <a:rPr lang="fr-FR" b="1" dirty="0" smtClean="0"/>
            </a:br>
            <a:r>
              <a:rPr lang="fr-FR" b="1" dirty="0" smtClean="0"/>
              <a:t>il y a 125 000 ans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384" r="-57384"/>
          <a:stretch>
            <a:fillRect/>
          </a:stretch>
        </p:blipFill>
        <p:spPr>
          <a:xfrm>
            <a:off x="-2458880" y="1417638"/>
            <a:ext cx="9385192" cy="5161494"/>
          </a:xfrm>
        </p:spPr>
      </p:pic>
      <p:sp>
        <p:nvSpPr>
          <p:cNvPr id="5" name="ZoneTexte 4"/>
          <p:cNvSpPr txBox="1"/>
          <p:nvPr/>
        </p:nvSpPr>
        <p:spPr>
          <a:xfrm>
            <a:off x="4686253" y="2429903"/>
            <a:ext cx="44577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Réchauffement global &lt;2°C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Fort réchauffement polaire &gt;2°C pendant des millénaires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Montée du niveau des mers +6 (5-10 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9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23332" y="189972"/>
            <a:ext cx="10075334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Déglaciation partielle du Groenland </a:t>
            </a:r>
            <a:br>
              <a:rPr lang="fr-FR" b="1" dirty="0" smtClean="0"/>
            </a:br>
            <a:r>
              <a:rPr lang="fr-FR" b="1" dirty="0" smtClean="0"/>
              <a:t>pendant la dernière période interglaciaire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03" b="-14303"/>
          <a:stretch>
            <a:fillRect/>
          </a:stretch>
        </p:blipFill>
        <p:spPr>
          <a:xfrm>
            <a:off x="931334" y="1217378"/>
            <a:ext cx="6711244" cy="3690926"/>
          </a:xfrm>
        </p:spPr>
      </p:pic>
      <p:sp>
        <p:nvSpPr>
          <p:cNvPr id="5" name="ZoneTexte 4"/>
          <p:cNvSpPr txBox="1"/>
          <p:nvPr/>
        </p:nvSpPr>
        <p:spPr>
          <a:xfrm>
            <a:off x="665494" y="4782743"/>
            <a:ext cx="709681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Carottes de glace du Groenland (NEEM) et modélisation glaciologique : </a:t>
            </a:r>
            <a:r>
              <a:rPr lang="fr-FR" dirty="0"/>
              <a:t>		l</a:t>
            </a:r>
            <a:r>
              <a:rPr lang="fr-FR" dirty="0" smtClean="0"/>
              <a:t>e Groenland a contribué de 1.4 à 4.3 m au haut niveau marin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Symbol" charset="0"/>
              <a:buChar char=""/>
            </a:pPr>
            <a:r>
              <a:rPr lang="fr-FR" dirty="0" smtClean="0"/>
              <a:t>Déglaciation de secteurs de l’Antarctique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3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151382" y="15873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Abgerundetes Rechteck 4"/>
          <p:cNvSpPr/>
          <p:nvPr/>
        </p:nvSpPr>
        <p:spPr>
          <a:xfrm>
            <a:off x="217492" y="587371"/>
            <a:ext cx="8568952" cy="1152128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Chacune des 3 dernières décennies a été successivement  la plus chaude depuis le début des mesures météorologiques.</a:t>
            </a:r>
          </a:p>
        </p:txBody>
      </p:sp>
      <p:sp>
        <p:nvSpPr>
          <p:cNvPr id="17" name="Abgerundetes Rechteck 4"/>
          <p:cNvSpPr/>
          <p:nvPr/>
        </p:nvSpPr>
        <p:spPr>
          <a:xfrm>
            <a:off x="217492" y="5490754"/>
            <a:ext cx="8640825" cy="960221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>
                <a:solidFill>
                  <a:srgbClr val="000000"/>
                </a:solidFill>
              </a:rPr>
              <a:t>Dans l’hémisphère nord,  la période 1983-2012 a été la plus chaude depuis 1400 années.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94" y="2602995"/>
            <a:ext cx="6880538" cy="25713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1997194"/>
            <a:ext cx="3313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Changement de température (°C)</a:t>
            </a:r>
          </a:p>
          <a:p>
            <a:r>
              <a:rPr lang="fr-FR" dirty="0" smtClean="0"/>
              <a:t>par rapport à 1961-1990</a:t>
            </a:r>
          </a:p>
        </p:txBody>
      </p:sp>
    </p:spTree>
    <p:extLst>
      <p:ext uri="{BB962C8B-B14F-4D97-AF65-F5344CB8AC3E}">
        <p14:creationId xmlns:p14="http://schemas.microsoft.com/office/powerpoint/2010/main" val="3593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956"/>
          <a:stretch/>
        </p:blipFill>
        <p:spPr>
          <a:xfrm>
            <a:off x="2940609" y="274638"/>
            <a:ext cx="5743523" cy="6349541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-12013" y="116856"/>
            <a:ext cx="59052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Réponse sur plusieurs millénaires du niveau des mers par niveau de réchauffement global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822555" y="1448489"/>
            <a:ext cx="129148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Océan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Glaciers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Groenland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Antarctique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Total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698555"/>
            <a:ext cx="37905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Seuils pour le Groenland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Larges incertitudes pour l’Antarctique</a:t>
            </a:r>
          </a:p>
        </p:txBody>
      </p:sp>
    </p:spTree>
    <p:extLst>
      <p:ext uri="{BB962C8B-B14F-4D97-AF65-F5344CB8AC3E}">
        <p14:creationId xmlns:p14="http://schemas.microsoft.com/office/powerpoint/2010/main" val="9638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142" y="-43797"/>
            <a:ext cx="9226936" cy="1143000"/>
          </a:xfrm>
        </p:spPr>
        <p:txBody>
          <a:bodyPr>
            <a:noAutofit/>
          </a:bodyPr>
          <a:lstStyle/>
          <a:p>
            <a:pPr marL="0" indent="0"/>
            <a:r>
              <a:rPr lang="fr-FR" sz="3200" b="1" dirty="0" err="1"/>
              <a:t>Paleoclimate</a:t>
            </a:r>
            <a:r>
              <a:rPr lang="fr-FR" sz="3200" b="1" dirty="0"/>
              <a:t> </a:t>
            </a:r>
            <a:r>
              <a:rPr lang="fr-FR" sz="3200" b="1" dirty="0" err="1"/>
              <a:t>Modelling</a:t>
            </a:r>
            <a:r>
              <a:rPr lang="fr-FR" sz="3200" b="1" dirty="0"/>
              <a:t> </a:t>
            </a:r>
            <a:r>
              <a:rPr lang="fr-FR" sz="3200" b="1" dirty="0" err="1"/>
              <a:t>Intercomparison</a:t>
            </a:r>
            <a:r>
              <a:rPr lang="fr-FR" sz="3200" b="1" dirty="0"/>
              <a:t> </a:t>
            </a:r>
            <a:r>
              <a:rPr lang="fr-FR" sz="3200" b="1" dirty="0" smtClean="0"/>
              <a:t>Project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22" y="1279022"/>
            <a:ext cx="9090078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Comparaison aux données </a:t>
            </a:r>
            <a:r>
              <a:rPr lang="fr-FR" sz="2400" dirty="0" err="1" smtClean="0"/>
              <a:t>paléoclimatiques</a:t>
            </a:r>
            <a:r>
              <a:rPr lang="fr-FR" sz="2400" dirty="0" smtClean="0"/>
              <a:t> pour plusieurs périodes : Holocène moyen (il y a 6 000 ans), Dernier Maximum Glaciaire (il y a 21 000 ans)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Premier ordre des changements correctement représenté, tendance à sous-estimer certains aspects (changements de température en fonction de la latitude, changements de précipitations)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Progrès modestes entre la génération de modèles CMIP3 et CMIP5 pour les climats passés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Difficulté à représenter les changements de circulation océanique profonde en climat glaciaire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0541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44775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Derniers millénaires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9157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0" y="0"/>
            <a:ext cx="5264064" cy="4279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300" y="242400"/>
            <a:ext cx="18611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Forçage volcanique</a:t>
            </a:r>
          </a:p>
          <a:p>
            <a:endParaRPr lang="fr-FR" baseline="-250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Forçage solaire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Température</a:t>
            </a:r>
          </a:p>
          <a:p>
            <a:r>
              <a:rPr lang="fr-FR" dirty="0">
                <a:solidFill>
                  <a:srgbClr val="000000"/>
                </a:solidFill>
              </a:rPr>
              <a:t>d</a:t>
            </a:r>
            <a:r>
              <a:rPr lang="fr-FR" dirty="0" smtClean="0">
                <a:solidFill>
                  <a:srgbClr val="000000"/>
                </a:solidFill>
              </a:rPr>
              <a:t>e l’hémisphère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nord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92280" y="2708920"/>
            <a:ext cx="1680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Simulations</a:t>
            </a: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reconstructions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92280" y="1268760"/>
            <a:ext cx="180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Forçage gaz à effet de serre</a:t>
            </a:r>
          </a:p>
          <a:p>
            <a:endParaRPr lang="fr-FR" dirty="0"/>
          </a:p>
        </p:txBody>
      </p:sp>
      <p:sp>
        <p:nvSpPr>
          <p:cNvPr id="10" name="Abgerundetes Rechteck 4"/>
          <p:cNvSpPr/>
          <p:nvPr/>
        </p:nvSpPr>
        <p:spPr>
          <a:xfrm>
            <a:off x="179512" y="4869160"/>
            <a:ext cx="8717058" cy="1423119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Les années 1983 à 2012 constituent </a:t>
            </a:r>
            <a:r>
              <a:rPr lang="fr-FR" sz="2000" i="1" dirty="0" smtClean="0">
                <a:solidFill>
                  <a:srgbClr val="000000"/>
                </a:solidFill>
              </a:rPr>
              <a:t>probablement</a:t>
            </a:r>
            <a:r>
              <a:rPr lang="fr-FR" sz="2000" dirty="0" smtClean="0">
                <a:solidFill>
                  <a:srgbClr val="000000"/>
                </a:solidFill>
              </a:rPr>
              <a:t> la période de 30 ans la plus chaude qu’ait connue l’hémisphère nord depuis 1 400 ans. </a:t>
            </a:r>
          </a:p>
          <a:p>
            <a:endParaRPr lang="fr-FR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Incertitudes sur les forçages et sur les reconstructions, rôle de la variabilité interne : cette période ne permet pas de contraindre la sensibilité du climat</a:t>
            </a:r>
          </a:p>
        </p:txBody>
      </p:sp>
    </p:spTree>
    <p:extLst>
      <p:ext uri="{BB962C8B-B14F-4D97-AF65-F5344CB8AC3E}">
        <p14:creationId xmlns:p14="http://schemas.microsoft.com/office/powerpoint/2010/main" val="33205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71" r="-14971"/>
          <a:stretch/>
        </p:blipFill>
        <p:spPr>
          <a:xfrm>
            <a:off x="854364" y="1133090"/>
            <a:ext cx="6551145" cy="2919484"/>
          </a:xfr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457200" y="40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Importance du forçage volcanique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1216" y="4346943"/>
            <a:ext cx="7930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Spectre de variabilité de température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Superposition entre minima solaire et périodes de forte activité volcanique 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Hypothèse de forçage solaire très intense incompatible avec les reconstructions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5265" y="2528455"/>
            <a:ext cx="438728" cy="219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085265" y="2632364"/>
            <a:ext cx="438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85265" y="2842489"/>
            <a:ext cx="438728" cy="219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1085265" y="2946398"/>
            <a:ext cx="438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360" y="2424550"/>
            <a:ext cx="98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675" y="2727035"/>
            <a:ext cx="10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econstr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851497" y="148765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Forçage radiatif</a:t>
            </a:r>
          </a:p>
          <a:p>
            <a:r>
              <a:rPr lang="fr-FR" dirty="0" smtClean="0"/>
              <a:t>(W/m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4722" y="2542096"/>
            <a:ext cx="197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Composite : changement de température (°C)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81"/>
          <a:stretch/>
        </p:blipFill>
        <p:spPr>
          <a:xfrm>
            <a:off x="0" y="1033887"/>
            <a:ext cx="4445000" cy="5617646"/>
          </a:xfr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-510940" y="4033"/>
            <a:ext cx="1048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0000"/>
                </a:solidFill>
              </a:rPr>
              <a:t>Continent par continent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92210" y="1293325"/>
            <a:ext cx="495179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Recul de la glace de mer arctique </a:t>
            </a:r>
            <a:r>
              <a:rPr lang="fr-FR" dirty="0" smtClean="0"/>
              <a:t>exceptionnel dans le contexte des dernières 1450 années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Rythme de montée du niveau des mers </a:t>
            </a:r>
            <a:r>
              <a:rPr lang="fr-FR" dirty="0" smtClean="0"/>
              <a:t>depuis le 20</a:t>
            </a:r>
            <a:r>
              <a:rPr lang="fr-FR" baseline="30000" dirty="0" smtClean="0"/>
              <a:t>ème</a:t>
            </a:r>
            <a:r>
              <a:rPr lang="fr-FR" dirty="0" smtClean="0"/>
              <a:t> siècle exceptionnel par rapport aux 2000 années précédentes.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variabilité hémisphérique à régionale (Europe) est en partie pilotée </a:t>
            </a:r>
            <a:r>
              <a:rPr lang="fr-FR" b="1" dirty="0" smtClean="0"/>
              <a:t>par les forçages externes</a:t>
            </a:r>
            <a:endParaRPr lang="fr-FR" b="1" dirty="0"/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Pendant la période médiévale </a:t>
            </a:r>
            <a:r>
              <a:rPr lang="fr-FR" dirty="0" smtClean="0"/>
              <a:t>(950 à 1250):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épisodes chauds sur plusieurs décennies parfois aussi chauds qu’au milieu ou à la fin du 20</a:t>
            </a:r>
            <a:r>
              <a:rPr lang="fr-FR" baseline="30000" dirty="0" smtClean="0"/>
              <a:t>ème</a:t>
            </a:r>
            <a:r>
              <a:rPr lang="fr-FR" dirty="0" smtClean="0"/>
              <a:t> siècle, localement.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pas aussi cohérents dans les différentes régions que le réchauffement depuis le milieu du 20</a:t>
            </a:r>
            <a:r>
              <a:rPr lang="fr-FR" baseline="30000" dirty="0" smtClean="0"/>
              <a:t>ème</a:t>
            </a:r>
            <a:r>
              <a:rPr lang="fr-FR" dirty="0" smtClean="0"/>
              <a:t>  siècle.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141110" y="6452156"/>
            <a:ext cx="20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Figure 5.12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Modes de variabilité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784" y="1556403"/>
            <a:ext cx="8686800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ENSO : périodes d’activité réduite pendant les derniers siècles par rapport au 20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siècle</a:t>
            </a:r>
          </a:p>
          <a:p>
            <a:pPr marL="0" indent="0">
              <a:buNone/>
            </a:pPr>
            <a:r>
              <a:rPr lang="fr-FR" sz="2400" dirty="0" smtClean="0"/>
              <a:t>	- possible réponse au forçage volcanique </a:t>
            </a:r>
          </a:p>
          <a:p>
            <a:endParaRPr lang="fr-FR" sz="2400" dirty="0" smtClean="0"/>
          </a:p>
          <a:p>
            <a:r>
              <a:rPr lang="fr-FR" sz="2400" dirty="0" smtClean="0"/>
              <a:t>NAO d’hiver : les variations décennales récentes ne sont pas exceptionnelles dans le contexte des derniers 500 ans</a:t>
            </a:r>
          </a:p>
          <a:p>
            <a:endParaRPr lang="fr-FR" sz="2400" dirty="0"/>
          </a:p>
          <a:p>
            <a:r>
              <a:rPr lang="fr-FR" sz="2400" dirty="0" smtClean="0"/>
              <a:t>La tendance positive du SAM depuis 1950 est exceptionnelle par rapport aux variations estimées des 400 ans précédents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90052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Sécheresses et inondations au cours des derniers siècles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020" y="206737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Forte évidence de sécheresses plus intenses et plus persistantes qu’observées depuis le 20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siècle, dans plusieurs régions</a:t>
            </a:r>
          </a:p>
          <a:p>
            <a:endParaRPr lang="fr-FR" sz="2400" dirty="0" smtClean="0"/>
          </a:p>
          <a:p>
            <a:r>
              <a:rPr lang="fr-FR" sz="2400" dirty="0" smtClean="0"/>
              <a:t>En Europe centrale, Europe du nord, Méditerranée occidentale, Asie du sud-est: évidence d’inondations plus importantes au cours des derniers 500 ans que celles enregistrées depuis 1900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44277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234" y="172443"/>
            <a:ext cx="8229600" cy="1143000"/>
          </a:xfrm>
        </p:spPr>
        <p:txBody>
          <a:bodyPr/>
          <a:lstStyle/>
          <a:p>
            <a:r>
              <a:rPr lang="fr-FR" b="1" dirty="0" smtClean="0"/>
              <a:t>Remarques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86259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Cette évaluation de l’état des connaissance reposent sur un ensemble d’éléments qui évolue rapidement (nouvelles reconstructions, nouvelles simulations)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Derniers millénaires : </a:t>
            </a:r>
            <a:r>
              <a:rPr lang="fr-FR" sz="2000" dirty="0"/>
              <a:t>m</a:t>
            </a:r>
            <a:r>
              <a:rPr lang="fr-FR" sz="2000" dirty="0" smtClean="0"/>
              <a:t>anque de données (température) dans de nombreuses régions (Afrique, Inde, Amériques, Antarctique)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Besoin de synthèse des informations sur la variabilité des précipitations à l’échelle de grandes régions</a:t>
            </a:r>
          </a:p>
          <a:p>
            <a:endParaRPr lang="fr-FR" sz="2000" dirty="0"/>
          </a:p>
          <a:p>
            <a:r>
              <a:rPr lang="fr-FR" sz="2000" dirty="0" smtClean="0"/>
              <a:t>Larges incertitudes sur les mécanismes de changement du climat autour de l’Antarctique, et de la contribution de l’Antarctique aux variations du niveau des mers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Importance des efforts structurés au niveau international (PAGES, </a:t>
            </a:r>
            <a:r>
              <a:rPr lang="fr-FR" sz="2000" dirty="0" err="1" smtClean="0"/>
              <a:t>Past</a:t>
            </a:r>
            <a:r>
              <a:rPr lang="fr-FR" sz="2000" dirty="0" smtClean="0"/>
              <a:t> Global Changes; PMIP)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3227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234" y="55651"/>
            <a:ext cx="8229600" cy="1143000"/>
          </a:xfrm>
        </p:spPr>
        <p:txBody>
          <a:bodyPr/>
          <a:lstStyle/>
          <a:p>
            <a:r>
              <a:rPr lang="fr-FR" b="1" dirty="0" smtClean="0"/>
              <a:t>Voies de recherche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98" y="1255534"/>
            <a:ext cx="8948748" cy="5547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000" dirty="0"/>
          </a:p>
          <a:p>
            <a:r>
              <a:rPr lang="fr-FR" sz="2000" dirty="0" smtClean="0"/>
              <a:t>Comprendre et modéliser </a:t>
            </a:r>
            <a:r>
              <a:rPr lang="fr-FR" sz="2000" dirty="0"/>
              <a:t>l</a:t>
            </a:r>
            <a:r>
              <a:rPr lang="fr-FR" sz="2000" dirty="0" smtClean="0"/>
              <a:t>es paramètres issus des archives du climat</a:t>
            </a:r>
          </a:p>
          <a:p>
            <a:endParaRPr lang="fr-FR" sz="2000" dirty="0"/>
          </a:p>
          <a:p>
            <a:r>
              <a:rPr lang="fr-FR" sz="2000" dirty="0"/>
              <a:t>Caractériser la variabilité des précipitations à l’échelle de grandes régions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Comprendre les mécanismes et causes des variations climatiques abruptes</a:t>
            </a:r>
          </a:p>
          <a:p>
            <a:endParaRPr lang="fr-FR" sz="2000" dirty="0"/>
          </a:p>
          <a:p>
            <a:r>
              <a:rPr lang="fr-FR" sz="2000" dirty="0" smtClean="0"/>
              <a:t>Evaluer la capacité des modèles de climat à représenter correctement la vitesse des changements passés</a:t>
            </a:r>
          </a:p>
          <a:p>
            <a:endParaRPr lang="fr-FR" sz="2000" dirty="0"/>
          </a:p>
          <a:p>
            <a:r>
              <a:rPr lang="fr-FR" sz="2000" dirty="0" smtClean="0"/>
              <a:t>Utiliser les simulations de climats passés pour guider la sélection de certains modèles de climat et réduire les incertitudes dans les projections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Symbol" charset="0"/>
              <a:buChar char=""/>
            </a:pPr>
            <a:r>
              <a:rPr lang="fr-FR" sz="2000" dirty="0" smtClean="0"/>
              <a:t>Importance des efforts structurés au niveau international (PAGES, </a:t>
            </a:r>
            <a:r>
              <a:rPr lang="fr-FR" sz="2000" dirty="0" err="1" smtClean="0"/>
              <a:t>Past</a:t>
            </a:r>
            <a:r>
              <a:rPr lang="fr-FR" sz="2000" dirty="0" smtClean="0"/>
              <a:t> Global Changes; PMIP)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5437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48" y="2127690"/>
            <a:ext cx="5684752" cy="35492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09062"/>
            <a:ext cx="4795075" cy="262359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57802" y="1143812"/>
            <a:ext cx="52765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Energie stockée dans les 700 premiers mètres d’océan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849686" y="3510744"/>
            <a:ext cx="79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Année</a:t>
            </a:r>
            <a:endParaRPr lang="fr-FR" dirty="0"/>
          </a:p>
        </p:txBody>
      </p:sp>
      <p:sp>
        <p:nvSpPr>
          <p:cNvPr id="20" name="Abgerundetes Rechteck 4"/>
          <p:cNvSpPr txBox="1">
            <a:spLocks/>
          </p:cNvSpPr>
          <p:nvPr/>
        </p:nvSpPr>
        <p:spPr>
          <a:xfrm>
            <a:off x="457200" y="5641277"/>
            <a:ext cx="8229600" cy="969772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/>
              <a:t>Le réchauffement des océans représente plus de 90% de l’énergie supplémentaire accumulée dans le système climatique.</a:t>
            </a:r>
          </a:p>
        </p:txBody>
      </p:sp>
    </p:spTree>
    <p:extLst>
      <p:ext uri="{BB962C8B-B14F-4D97-AF65-F5344CB8AC3E}">
        <p14:creationId xmlns:p14="http://schemas.microsoft.com/office/powerpoint/2010/main" val="12449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44371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ttp://www.climatechange2013.org/images/figures/WGI_AR5_FigTS_TFE.9-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24744"/>
            <a:ext cx="73448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539552" y="971436"/>
            <a:ext cx="352839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</a:t>
            </a:r>
            <a:r>
              <a:rPr lang="fr-FR" b="1" dirty="0" smtClean="0"/>
              <a:t>ntensité des vagues de chaleur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355976" y="692696"/>
            <a:ext cx="352839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Fréquence des évènements de fortes pluies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404664"/>
            <a:ext cx="89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RCP8.5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618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828" r="-159828"/>
          <a:stretch/>
        </p:blipFill>
        <p:spPr>
          <a:xfrm>
            <a:off x="-4135472" y="3798423"/>
            <a:ext cx="11662688" cy="136815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28822" y="1164871"/>
            <a:ext cx="5328592" cy="369331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partie due au Soleil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aux volcans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aux évènements El Niño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</a:t>
            </a:r>
          </a:p>
          <a:p>
            <a:endParaRPr lang="fr-FR" dirty="0"/>
          </a:p>
          <a:p>
            <a:r>
              <a:rPr lang="fr-FR" dirty="0" smtClean="0"/>
              <a:t>			aux activités humaines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1459337"/>
            <a:ext cx="657726" cy="6411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27152"/>
            <a:ext cx="750236" cy="51651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034" y="2884548"/>
            <a:ext cx="1290939" cy="68098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808" y="3751999"/>
            <a:ext cx="1633612" cy="108194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482752" y="4961273"/>
            <a:ext cx="79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Année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11560" y="1117257"/>
            <a:ext cx="2448272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755576" y="2341393"/>
            <a:ext cx="2448272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83568" y="3565529"/>
            <a:ext cx="2448272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-108520" y="0"/>
            <a:ext cx="648072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Espace réservé du contenu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69"/>
          <a:stretch/>
        </p:blipFill>
        <p:spPr>
          <a:xfrm>
            <a:off x="476447" y="2884530"/>
            <a:ext cx="2727401" cy="742597"/>
          </a:xfrm>
          <a:prstGeom prst="rect">
            <a:avLst/>
          </a:prstGeom>
        </p:spPr>
      </p:pic>
      <p:pic>
        <p:nvPicPr>
          <p:cNvPr id="29" name="Espace réservé du contenu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376"/>
          <a:stretch/>
        </p:blipFill>
        <p:spPr>
          <a:xfrm>
            <a:off x="490216" y="2276020"/>
            <a:ext cx="7048791" cy="466928"/>
          </a:xfrm>
          <a:prstGeom prst="rect">
            <a:avLst/>
          </a:prstGeom>
        </p:spPr>
      </p:pic>
      <p:pic>
        <p:nvPicPr>
          <p:cNvPr id="30" name="Espace réservé du contenu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18"/>
          <a:stretch/>
        </p:blipFill>
        <p:spPr>
          <a:xfrm>
            <a:off x="466888" y="1622314"/>
            <a:ext cx="2997420" cy="472345"/>
          </a:xfrm>
          <a:prstGeom prst="rect">
            <a:avLst/>
          </a:prstGeom>
        </p:spPr>
      </p:pic>
      <p:pic>
        <p:nvPicPr>
          <p:cNvPr id="31" name="Espace réservé du contenu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251"/>
          <a:stretch/>
        </p:blipFill>
        <p:spPr>
          <a:xfrm>
            <a:off x="466888" y="239477"/>
            <a:ext cx="7066120" cy="121986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361515" y="508613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Changement de température (°C)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9552" y="2758095"/>
            <a:ext cx="2520280" cy="1408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bgerundetes Rechteck 4"/>
          <p:cNvSpPr/>
          <p:nvPr/>
        </p:nvSpPr>
        <p:spPr>
          <a:xfrm>
            <a:off x="36552" y="5360040"/>
            <a:ext cx="9078586" cy="119388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L’influence humaine a été la principale cause du réchauffement observé depuis le milieu du 20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, et les processus naturels modulent le rythme du réchauffement.</a:t>
            </a:r>
            <a:endParaRPr lang="fr-FR" sz="2000" dirty="0"/>
          </a:p>
        </p:txBody>
      </p:sp>
      <p:sp>
        <p:nvSpPr>
          <p:cNvPr id="4" name="Accolade fermante 3"/>
          <p:cNvSpPr/>
          <p:nvPr/>
        </p:nvSpPr>
        <p:spPr>
          <a:xfrm>
            <a:off x="7426199" y="1490602"/>
            <a:ext cx="424402" cy="2002777"/>
          </a:xfrm>
          <a:prstGeom prst="rightBrac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64015" y="2143807"/>
            <a:ext cx="137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Variabilité</a:t>
            </a:r>
          </a:p>
          <a:p>
            <a:r>
              <a:rPr lang="fr-FR" dirty="0" smtClean="0"/>
              <a:t>« naturelle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9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224816" y="188640"/>
            <a:ext cx="3600400" cy="1746104"/>
          </a:xfrm>
          <a:prstGeom prst="roundRect">
            <a:avLst>
              <a:gd name="adj" fmla="val 1113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14038" y="332656"/>
            <a:ext cx="162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</a:t>
            </a:r>
            <a:r>
              <a:rPr lang="de-CH" sz="1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endParaRPr lang="de-CH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19411" y="676474"/>
            <a:ext cx="2211212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de-CH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de-CH" sz="3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de-CH" sz="3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8C2939-55F4-4654-B691-08FF3FF775C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963" y="0"/>
            <a:ext cx="5067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bgerundetes Rechteck 23"/>
          <p:cNvSpPr/>
          <p:nvPr/>
        </p:nvSpPr>
        <p:spPr>
          <a:xfrm>
            <a:off x="251520" y="5858108"/>
            <a:ext cx="3600400" cy="811252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251520" y="2979040"/>
            <a:ext cx="3600400" cy="81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68400" y="6051974"/>
            <a:ext cx="2922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9200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citées</a:t>
            </a: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69714" y="3035378"/>
            <a:ext cx="256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Chapitres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des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</a:t>
            </a: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251520" y="3907795"/>
            <a:ext cx="3600400" cy="810000"/>
          </a:xfrm>
          <a:prstGeom prst="roundRect">
            <a:avLst/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55549" y="3966458"/>
            <a:ext cx="2651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54,677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commentaires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1089 </a:t>
            </a:r>
            <a:r>
              <a:rPr lang="de-CH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xperts</a:t>
            </a: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251520" y="4882326"/>
            <a:ext cx="3600400" cy="811252"/>
          </a:xfrm>
          <a:prstGeom prst="round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816410" y="4953362"/>
            <a:ext cx="2451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600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contributeurs</a:t>
            </a: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251520" y="2060848"/>
            <a:ext cx="3600400" cy="81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76618" y="2125094"/>
            <a:ext cx="295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Décideurs</a:t>
            </a:r>
            <a:endParaRPr lang="de-CH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~14,000 </a:t>
            </a:r>
            <a:r>
              <a:rPr lang="de-CH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</a:t>
            </a:r>
            <a:endParaRPr lang="de-CH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721080" cy="1143000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Illustration des progrès </a:t>
            </a:r>
            <a:br>
              <a:rPr lang="fr-FR" sz="3200" b="1" dirty="0" smtClean="0"/>
            </a:br>
            <a:r>
              <a:rPr lang="fr-FR" sz="3200" b="1" dirty="0" smtClean="0"/>
              <a:t>des observations atmosphériques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60" r="-38260"/>
          <a:stretch>
            <a:fillRect/>
          </a:stretch>
        </p:blipFill>
        <p:spPr>
          <a:xfrm>
            <a:off x="-972616" y="1176508"/>
            <a:ext cx="10330709" cy="5681492"/>
          </a:xfrm>
        </p:spPr>
      </p:pic>
    </p:spTree>
    <p:extLst>
      <p:ext uri="{BB962C8B-B14F-4D97-AF65-F5344CB8AC3E}">
        <p14:creationId xmlns:p14="http://schemas.microsoft.com/office/powerpoint/2010/main" val="26261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" y="1124744"/>
            <a:ext cx="9144000" cy="538110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252536" y="44624"/>
            <a:ext cx="972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Illustration des progrès </a:t>
            </a:r>
            <a:br>
              <a:rPr lang="fr-FR" sz="3200" b="1" dirty="0" smtClean="0"/>
            </a:br>
            <a:r>
              <a:rPr lang="fr-FR" sz="3200" b="1" dirty="0" smtClean="0"/>
              <a:t>des observations océanographiques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149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4"/>
          <p:cNvSpPr/>
          <p:nvPr/>
        </p:nvSpPr>
        <p:spPr>
          <a:xfrm>
            <a:off x="1157111" y="2453520"/>
            <a:ext cx="6731000" cy="119388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2000" dirty="0" smtClean="0"/>
              <a:t>Comment ces simulations de changements futurs possibles</a:t>
            </a:r>
          </a:p>
          <a:p>
            <a:pPr algn="ctr"/>
            <a:r>
              <a:rPr lang="fr-FR" sz="2000" dirty="0" smtClean="0"/>
              <a:t>se comparent-elles aux variations passées du climat?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270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1984" y="3404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Abgerundetes Rechteck 4"/>
          <p:cNvSpPr/>
          <p:nvPr/>
        </p:nvSpPr>
        <p:spPr>
          <a:xfrm>
            <a:off x="107504" y="188640"/>
            <a:ext cx="8784976" cy="108012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/>
              <a:t>Dans l’hémisphère nord, la période 1983–2012 a </a:t>
            </a:r>
            <a:r>
              <a:rPr lang="fr-FR" sz="2000" i="1" dirty="0"/>
              <a:t>probablement </a:t>
            </a:r>
            <a:r>
              <a:rPr lang="fr-FR" sz="2000" dirty="0"/>
              <a:t>été la période de 30 ans la plus chaude des 1400 dernières années </a:t>
            </a:r>
            <a:r>
              <a:rPr lang="fr-FR" sz="2000" i="1" dirty="0"/>
              <a:t>(confiance moyenne)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772816"/>
            <a:ext cx="5264064" cy="4292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2628" y="2132856"/>
            <a:ext cx="18611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Forçage volcanique</a:t>
            </a:r>
          </a:p>
          <a:p>
            <a:endParaRPr lang="fr-FR" baseline="-25000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Forçage solaire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92280" y="4221088"/>
            <a:ext cx="168024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Simulations</a:t>
            </a:r>
          </a:p>
          <a:p>
            <a:endParaRPr lang="fr-FR" i="1" dirty="0"/>
          </a:p>
          <a:p>
            <a:r>
              <a:rPr lang="fr-FR" i="1" dirty="0"/>
              <a:t>reconstructions</a:t>
            </a:r>
          </a:p>
          <a:p>
            <a:endParaRPr lang="fr-FR" i="1" dirty="0" smtClean="0">
              <a:solidFill>
                <a:srgbClr val="FF0000"/>
              </a:solidFill>
            </a:endParaRP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reconstructions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20272" y="2780928"/>
            <a:ext cx="180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Forçage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anthropique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3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15707" y="158962"/>
            <a:ext cx="9547813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Augmentation récente des émissions de CO</a:t>
            </a:r>
            <a:r>
              <a:rPr lang="fr-FR" sz="3600" b="1" baseline="-25000" dirty="0" smtClean="0"/>
              <a:t>2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083880" y="1464555"/>
            <a:ext cx="4661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Facteurs d’augmentation :</a:t>
            </a:r>
          </a:p>
          <a:p>
            <a:r>
              <a:rPr lang="fr-FR" sz="2400" b="1" dirty="0" smtClean="0"/>
              <a:t>démographie, croissance,  </a:t>
            </a:r>
            <a:r>
              <a:rPr lang="fr-FR" sz="2400" b="1" dirty="0" smtClean="0">
                <a:solidFill>
                  <a:srgbClr val="FF0000"/>
                </a:solidFill>
              </a:rPr>
              <a:t>charbon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3217" y="5947833"/>
            <a:ext cx="753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Interruption de la baisse graduelle de l’intensité carbone de l’énergie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203" y="2288944"/>
            <a:ext cx="4298500" cy="315364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265854" y="2480650"/>
            <a:ext cx="457085" cy="5875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329633" y="4398067"/>
            <a:ext cx="457085" cy="5875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786718" y="3068160"/>
            <a:ext cx="479136" cy="13299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195736" y="836712"/>
            <a:ext cx="167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(IPCC Groupe 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3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4700861" cy="53949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45803" y="1299934"/>
            <a:ext cx="94133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riches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98203" y="2557527"/>
            <a:ext cx="170311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émergents+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45803" y="4890092"/>
            <a:ext cx="164405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é</a:t>
            </a:r>
            <a:r>
              <a:rPr lang="fr-FR" sz="2400" b="1" dirty="0" smtClean="0"/>
              <a:t>mergents-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2532" y="6037327"/>
            <a:ext cx="119966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pauvres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825999" y="2667005"/>
            <a:ext cx="63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local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851397" y="2988741"/>
            <a:ext cx="93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exporté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7896" y="2057393"/>
            <a:ext cx="63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local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3294" y="1680618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importé</a:t>
            </a:r>
            <a:endParaRPr lang="fr-FR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764814" y="1761599"/>
            <a:ext cx="0" cy="665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790212" y="2748461"/>
            <a:ext cx="1" cy="594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00133" y="4114800"/>
            <a:ext cx="3259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Responsabilité historique des pays riches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Poids croissant des émissions des pays émergents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Importance du commerce international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Contrastes entre pays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442540" y="1052736"/>
            <a:ext cx="167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(IPCC Groupe 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996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Z:\spectro\valerie\calot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599" y="338666"/>
            <a:ext cx="3216623" cy="623711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575778" y="4445000"/>
            <a:ext cx="17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Période</a:t>
            </a:r>
          </a:p>
          <a:p>
            <a:r>
              <a:rPr lang="fr-FR" dirty="0" smtClean="0"/>
              <a:t>« interglaciaire »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20556" y="1326444"/>
            <a:ext cx="17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Période glaciaire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0" y="2737757"/>
            <a:ext cx="3972024" cy="2808312"/>
          </a:xfrm>
          <a:prstGeom prst="rect">
            <a:avLst/>
          </a:prstGeom>
        </p:spPr>
      </p:pic>
      <p:sp>
        <p:nvSpPr>
          <p:cNvPr id="3" name="Abgerundetes Rechteck 4"/>
          <p:cNvSpPr/>
          <p:nvPr/>
        </p:nvSpPr>
        <p:spPr>
          <a:xfrm>
            <a:off x="251520" y="209589"/>
            <a:ext cx="8568952" cy="108012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Sur la période 1901-2010, le niveau moyen des mers a augmenté de 19 cm.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" y="1657637"/>
            <a:ext cx="4355686" cy="2468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1585629"/>
            <a:ext cx="35060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Montée du niveau moyen des mers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50325" y="2556227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Contribution des glaciers et calottes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35696" y="3952601"/>
            <a:ext cx="790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Année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36872" y="4796446"/>
            <a:ext cx="45359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				Année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5400000">
            <a:off x="8311445" y="3626546"/>
            <a:ext cx="5534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344333" y="2060211"/>
            <a:ext cx="536223" cy="677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bgerundetes Rechteck 4"/>
          <p:cNvSpPr/>
          <p:nvPr/>
        </p:nvSpPr>
        <p:spPr>
          <a:xfrm>
            <a:off x="251520" y="5541554"/>
            <a:ext cx="8568952" cy="108012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Cette augmentation est une rupture par rapport à un niveau des mers globalement stable au cours des 3000 ans précédents.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740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1640" y="274638"/>
            <a:ext cx="879844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Climat, niveau des mers, effet de serre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7247"/>
            <a:ext cx="5170909" cy="53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>
            <a:off x="755576" y="5949280"/>
            <a:ext cx="388843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583" y="2474794"/>
            <a:ext cx="1570648" cy="11796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48" y="4467099"/>
            <a:ext cx="1423252" cy="10674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48" y="5718712"/>
            <a:ext cx="1677156" cy="10226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63083" y="1628488"/>
            <a:ext cx="2864824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Méthane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Dioxyde de carbone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Température en Antarctique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Niveau des mers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Ensoleillement d’été à 65°N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4896" y="6460446"/>
            <a:ext cx="27366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Temps en milliers d’années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7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tas_ann_0k_diff_pmip2_21k_oa_AverageMod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489" y="2386000"/>
            <a:ext cx="4079138" cy="25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147298" y="2016668"/>
            <a:ext cx="250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itchFamily="18" charset="2"/>
              </a:rPr>
              <a:t>D</a:t>
            </a:r>
            <a:r>
              <a:rPr lang="fr-FR" b="1" dirty="0" smtClean="0"/>
              <a:t>T glaciaire (20 000 ans)</a:t>
            </a:r>
            <a:endParaRPr lang="fr-FR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11640" y="274638"/>
            <a:ext cx="879844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Climat du maximum glaciaire : </a:t>
            </a:r>
            <a:br>
              <a:rPr lang="fr-FR" sz="3600" b="1" dirty="0" smtClean="0"/>
            </a:br>
            <a:r>
              <a:rPr lang="fr-FR" sz="3600" b="1" dirty="0" smtClean="0"/>
              <a:t>environ -5°C plus froid qu’aujourd’hui</a:t>
            </a:r>
            <a:endParaRPr lang="fr-FR" sz="3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357311" y="5498003"/>
            <a:ext cx="640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de la fin de la dernière période glaciaire, le rythme du réchauffement global était de l’ordre de </a:t>
            </a:r>
            <a:r>
              <a:rPr lang="fr-FR" dirty="0" smtClean="0">
                <a:solidFill>
                  <a:srgbClr val="FF0000"/>
                </a:solidFill>
              </a:rPr>
              <a:t>1°C par 1000 ans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9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45526" y="2158117"/>
            <a:ext cx="307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itchFamily="18" charset="2"/>
              </a:rPr>
              <a:t>D</a:t>
            </a:r>
            <a:r>
              <a:rPr lang="fr-FR" b="1" dirty="0" smtClean="0"/>
              <a:t>T interglaciaire (125 000 ans)</a:t>
            </a:r>
            <a:endParaRPr lang="fr-FR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-111640" y="274638"/>
            <a:ext cx="879844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Climat du maximum interglaciaire:</a:t>
            </a:r>
            <a:br>
              <a:rPr lang="fr-FR" sz="3200" b="1" dirty="0" smtClean="0"/>
            </a:br>
            <a:r>
              <a:rPr lang="fr-FR" sz="3200" b="1" dirty="0" smtClean="0"/>
              <a:t> environ 1°C de plus qu’aujourd’hui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4035" y="5666442"/>
            <a:ext cx="8510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Pendant cette période interglaciaire, </a:t>
            </a:r>
            <a:r>
              <a:rPr lang="fr-FR" dirty="0" smtClean="0">
                <a:solidFill>
                  <a:srgbClr val="FF0000"/>
                </a:solidFill>
              </a:rPr>
              <a:t>le niveau des mers a monté d’environ 6 mètres</a:t>
            </a:r>
          </a:p>
          <a:p>
            <a:endParaRPr lang="fr-FR" dirty="0"/>
          </a:p>
          <a:p>
            <a:r>
              <a:rPr lang="fr-FR" dirty="0" smtClean="0"/>
              <a:t>La déglaciation du Groenland a apporté de 1,5 à 4 mètres, le reste venait de l’Antarctique</a:t>
            </a:r>
            <a:endParaRPr lang="fr-FR" dirty="0"/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603"/>
          <a:stretch/>
        </p:blipFill>
        <p:spPr>
          <a:xfrm>
            <a:off x="2750047" y="2759172"/>
            <a:ext cx="5595802" cy="23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63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1640" y="274638"/>
            <a:ext cx="879844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Climat, niveau des mers, effet de serre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7247"/>
            <a:ext cx="5170909" cy="53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>
            <a:off x="755576" y="5949280"/>
            <a:ext cx="388843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3694332" y="1417248"/>
            <a:ext cx="503773" cy="13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36547" y="1752877"/>
            <a:ext cx="16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</a:t>
            </a:r>
            <a:r>
              <a:rPr lang="fr-FR" dirty="0" err="1" smtClean="0">
                <a:solidFill>
                  <a:srgbClr val="FF0000"/>
                </a:solidFill>
              </a:rPr>
              <a:t>Anthropocène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78413" y="5483613"/>
            <a:ext cx="3317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de glaciation prévue dans les</a:t>
            </a:r>
          </a:p>
          <a:p>
            <a:r>
              <a:rPr lang="fr-FR" dirty="0" smtClean="0"/>
              <a:t>prochains 30 000 ans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24896" y="6460446"/>
            <a:ext cx="27366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Temps en milliers d’années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5167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4700861" cy="539491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0198" y="51099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Contrastes entre pays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272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04800" y="2699488"/>
            <a:ext cx="8382000" cy="609600"/>
          </a:xfrm>
          <a:prstGeom prst="rightArrow">
            <a:avLst>
              <a:gd name="adj1" fmla="val 50000"/>
              <a:gd name="adj2" fmla="val 343750"/>
            </a:avLst>
          </a:prstGeom>
          <a:gradFill rotWithShape="0">
            <a:gsLst>
              <a:gs pos="0">
                <a:srgbClr val="FFE7E7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914400" y="315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52600" y="315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8000" y="315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267200" y="315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04800" y="3232888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Antiquité</a:t>
            </a:r>
            <a:endParaRPr lang="en-GB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71600" y="3232888"/>
            <a:ext cx="841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Moyen</a:t>
            </a:r>
          </a:p>
          <a:p>
            <a:r>
              <a:rPr lang="fr-FR"/>
              <a:t>Age</a:t>
            </a:r>
            <a:endParaRPr lang="en-GB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14600" y="3232888"/>
            <a:ext cx="13165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17</a:t>
            </a:r>
            <a:r>
              <a:rPr lang="fr-FR" baseline="30000"/>
              <a:t>ème</a:t>
            </a:r>
            <a:r>
              <a:rPr lang="fr-FR"/>
              <a:t> siècle</a:t>
            </a:r>
          </a:p>
          <a:p>
            <a:r>
              <a:rPr lang="fr-FR"/>
              <a:t>Instruments</a:t>
            </a:r>
          </a:p>
          <a:p>
            <a:r>
              <a:rPr lang="fr-FR"/>
              <a:t>météo</a:t>
            </a:r>
            <a:endParaRPr lang="en-GB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886200" y="3232888"/>
            <a:ext cx="1434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19</a:t>
            </a:r>
            <a:r>
              <a:rPr lang="fr-FR" baseline="30000"/>
              <a:t>ème</a:t>
            </a:r>
            <a:r>
              <a:rPr lang="fr-FR"/>
              <a:t> siècle</a:t>
            </a:r>
          </a:p>
          <a:p>
            <a:r>
              <a:rPr lang="fr-FR"/>
              <a:t>Réseaux</a:t>
            </a:r>
          </a:p>
          <a:p>
            <a:r>
              <a:rPr lang="fr-FR"/>
              <a:t>Glaciations</a:t>
            </a:r>
          </a:p>
          <a:p>
            <a:r>
              <a:rPr lang="fr-FR"/>
              <a:t>Effet de serre</a:t>
            </a:r>
            <a:endParaRPr lang="en-GB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76600" y="1861288"/>
            <a:ext cx="2063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Physique des fluides</a:t>
            </a:r>
          </a:p>
          <a:p>
            <a:r>
              <a:rPr lang="fr-FR" dirty="0"/>
              <a:t>Thermodynamique</a:t>
            </a:r>
          </a:p>
          <a:p>
            <a:r>
              <a:rPr lang="fr-FR" dirty="0" smtClean="0"/>
              <a:t>Transferts </a:t>
            </a:r>
            <a:r>
              <a:rPr lang="fr-FR" dirty="0"/>
              <a:t>radiatifs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562600" y="315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486400" y="3232888"/>
            <a:ext cx="23412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20</a:t>
            </a:r>
            <a:r>
              <a:rPr lang="fr-FR" baseline="30000"/>
              <a:t>ème</a:t>
            </a:r>
            <a:r>
              <a:rPr lang="fr-FR"/>
              <a:t> siècle</a:t>
            </a:r>
          </a:p>
          <a:p>
            <a:r>
              <a:rPr lang="fr-FR"/>
              <a:t>Climats passés</a:t>
            </a:r>
          </a:p>
          <a:p>
            <a:r>
              <a:rPr lang="fr-FR"/>
              <a:t>Modélisation du climat</a:t>
            </a:r>
          </a:p>
          <a:p>
            <a:endParaRPr lang="en-GB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436096" y="1861288"/>
            <a:ext cx="263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Datations/reconstructions</a:t>
            </a:r>
          </a:p>
          <a:p>
            <a:r>
              <a:rPr lang="fr-FR" dirty="0"/>
              <a:t>Super calculateurs</a:t>
            </a:r>
          </a:p>
          <a:p>
            <a:r>
              <a:rPr lang="fr-FR" dirty="0"/>
              <a:t>Satellites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17" y="1729104"/>
            <a:ext cx="1319808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086" y="1873120"/>
            <a:ext cx="1130914" cy="90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511" y="4105368"/>
            <a:ext cx="579681" cy="83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160" y="3097256"/>
            <a:ext cx="745344" cy="7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349" y="4105368"/>
            <a:ext cx="1054051" cy="7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31256" y="122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En guise de conclusions:</a:t>
            </a:r>
            <a:br>
              <a:rPr lang="fr-FR" b="1" dirty="0" smtClean="0"/>
            </a:br>
            <a:r>
              <a:rPr lang="fr-FR" b="1" dirty="0" smtClean="0"/>
              <a:t>l’histoire des sciences du climat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4937862"/>
            <a:ext cx="88152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 multiples défis :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	</a:t>
            </a:r>
          </a:p>
          <a:p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 smtClean="0">
                <a:solidFill>
                  <a:srgbClr val="FF0000"/>
                </a:solidFill>
              </a:rPr>
              <a:t>- Transmettre ces connaissances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	- Prendre en compte les risques climatiques futurs pour un développement durable</a:t>
            </a:r>
          </a:p>
          <a:p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 smtClean="0">
                <a:solidFill>
                  <a:srgbClr val="FF0000"/>
                </a:solidFill>
              </a:rPr>
              <a:t>- Innover pour limiter les rejets de gaz à effet de serre et s’adapter à un nouveau climat</a:t>
            </a:r>
          </a:p>
          <a:p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 smtClean="0">
                <a:solidFill>
                  <a:srgbClr val="FF0000"/>
                </a:solidFill>
              </a:rPr>
              <a:t>- Une multitude de nouveaux métiers 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					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14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000" y="137533"/>
            <a:ext cx="814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Influence humaine sur la composition atmosphérique</a:t>
            </a:r>
            <a:endParaRPr lang="fr-FR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036247"/>
            <a:ext cx="5170909" cy="532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Box6_0309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84" y="4924715"/>
            <a:ext cx="11623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Z:\spectro\valerie\calot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84" y="3811240"/>
            <a:ext cx="896581" cy="7457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984023" y="6292446"/>
            <a:ext cx="3136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Jouzel</a:t>
            </a:r>
            <a:r>
              <a:rPr lang="fr-FR" sz="1400" i="1" dirty="0" smtClean="0"/>
              <a:t> et Masson-Delmotte, </a:t>
            </a:r>
            <a:r>
              <a:rPr lang="fr-FR" sz="1400" i="1" dirty="0" err="1" smtClean="0"/>
              <a:t>Wiley</a:t>
            </a:r>
            <a:r>
              <a:rPr lang="fr-FR" sz="1400" i="1" dirty="0" smtClean="0"/>
              <a:t>, 2010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59032" y="1527236"/>
            <a:ext cx="182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400 ppm en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4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000" y="137533"/>
            <a:ext cx="814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Influence humaine sur la composition atmosphérique</a:t>
            </a:r>
            <a:endParaRPr lang="fr-FR" sz="2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95" y="1106315"/>
            <a:ext cx="4992310" cy="1947304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1" r="-12711"/>
          <a:stretch/>
        </p:blipFill>
        <p:spPr>
          <a:xfrm>
            <a:off x="-242079" y="3278280"/>
            <a:ext cx="6385226" cy="330757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81305" y="4807855"/>
            <a:ext cx="182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400 ppm en 2015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81305" y="4125685"/>
            <a:ext cx="187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1000 ppm : 2100?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84023" y="6292446"/>
            <a:ext cx="31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Hansen et al, Phil. </a:t>
            </a:r>
            <a:r>
              <a:rPr lang="fr-FR" sz="1400" i="1" dirty="0" err="1" smtClean="0"/>
              <a:t>Trans</a:t>
            </a:r>
            <a:r>
              <a:rPr lang="fr-FR" sz="1400" i="1" dirty="0" smtClean="0"/>
              <a:t>. Roy. Soc., 2013</a:t>
            </a:r>
          </a:p>
          <a:p>
            <a:r>
              <a:rPr lang="fr-FR" sz="1400" i="1" dirty="0" smtClean="0"/>
              <a:t>IPCC AR5, WG1, 2013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4674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4000" y="277990"/>
            <a:ext cx="8545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Un réchauffement exceptionnel depuis plus de mille ans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3226"/>
            <a:ext cx="6879167" cy="26968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167" y="4180088"/>
            <a:ext cx="6400800" cy="26144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1001" y="6488668"/>
            <a:ext cx="21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IPCC AR5 WG1, 2013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78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280" y="1708275"/>
            <a:ext cx="5040560" cy="29232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3822" y="1154277"/>
            <a:ext cx="30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Changement de précipitations</a:t>
            </a:r>
            <a:endParaRPr lang="fr-FR" b="1" dirty="0"/>
          </a:p>
        </p:txBody>
      </p:sp>
      <p:sp>
        <p:nvSpPr>
          <p:cNvPr id="8" name="Abgerundetes Rechteck 4"/>
          <p:cNvSpPr/>
          <p:nvPr/>
        </p:nvSpPr>
        <p:spPr>
          <a:xfrm>
            <a:off x="144584" y="5221790"/>
            <a:ext cx="8931856" cy="108012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fr-FR" sz="2000" dirty="0" smtClean="0"/>
              <a:t>On observe des modifications du cycle de l’eau et de certains évènements extrêmes (vagues de chaleur, fortes précipitations)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37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5100"/>
            <a:ext cx="9144000" cy="3978519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889000" y="181429"/>
            <a:ext cx="7057571" cy="548680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Impacts possibles du réchauffement des océans, et de leur acidification 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373335"/>
            <a:ext cx="281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G</a:t>
            </a:r>
            <a:r>
              <a:rPr lang="fr-FR" i="1" dirty="0" err="1" smtClean="0"/>
              <a:t>attuso</a:t>
            </a:r>
            <a:r>
              <a:rPr lang="fr-FR" i="1" dirty="0" smtClean="0"/>
              <a:t> et al, Science, 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464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64763" y="240403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L’influence humaine pilote</a:t>
            </a:r>
          </a:p>
          <a:p>
            <a:r>
              <a:rPr lang="fr-FR" b="1" dirty="0"/>
              <a:t>l</a:t>
            </a:r>
            <a:r>
              <a:rPr lang="fr-FR" b="1" dirty="0" smtClean="0"/>
              <a:t>’évolution du climat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203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2881</Words>
  <Application>Microsoft Office PowerPoint</Application>
  <PresentationFormat>Affichage à l'écran (4:3)</PresentationFormat>
  <Paragraphs>603</Paragraphs>
  <Slides>80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4" baseType="lpstr">
      <vt:lpstr>Arial</vt:lpstr>
      <vt:lpstr>Calibri</vt:lpstr>
      <vt:lpstr>Symbol</vt:lpstr>
      <vt:lpstr>Thème Office</vt:lpstr>
      <vt:lpstr>Comprendre  le changement climatique</vt:lpstr>
      <vt:lpstr>Présentation PowerPoint</vt:lpstr>
      <vt:lpstr>Le climat change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Repères chronologiques</vt:lpstr>
      <vt:lpstr>Repères chronologiques</vt:lpstr>
      <vt:lpstr>Repères chronologiques</vt:lpstr>
      <vt:lpstr>Repères chronologiques</vt:lpstr>
      <vt:lpstr>Protocole de Kyoto “top-down”, “partage du fardeau”</vt:lpstr>
      <vt:lpstr>Présentation PowerPoint</vt:lpstr>
      <vt:lpstr>Copenhague (2009) et Doha (2012)</vt:lpstr>
      <vt:lpstr>Enjeux de Paris (2015)</vt:lpstr>
      <vt:lpstr>Difficultés</vt:lpstr>
      <vt:lpstr>Concrètement</vt:lpstr>
      <vt:lpstr>Une COP21 réussie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Dernière période interglaciaire  il y a 125 000 ans</vt:lpstr>
      <vt:lpstr>Déglaciation partielle du Groenland  pendant la dernière période interglaciaire</vt:lpstr>
      <vt:lpstr>Présentation PowerPoint</vt:lpstr>
      <vt:lpstr>Paleoclimate Modelling Intercomparison Project</vt:lpstr>
      <vt:lpstr>Derniers millénaires</vt:lpstr>
      <vt:lpstr>Présentation PowerPoint</vt:lpstr>
      <vt:lpstr>Présentation PowerPoint</vt:lpstr>
      <vt:lpstr>Présentation PowerPoint</vt:lpstr>
      <vt:lpstr>Modes de variabilité</vt:lpstr>
      <vt:lpstr>Sécheresses et inondations au cours des derniers siècles</vt:lpstr>
      <vt:lpstr>Remarques</vt:lpstr>
      <vt:lpstr>Voies de recherche</vt:lpstr>
      <vt:lpstr>Présentation PowerPoint</vt:lpstr>
      <vt:lpstr>Présentation PowerPoint</vt:lpstr>
      <vt:lpstr>Présentation PowerPoint</vt:lpstr>
      <vt:lpstr>Illustration des progrès  des observations atmosphériques</vt:lpstr>
      <vt:lpstr>Présentation PowerPoint</vt:lpstr>
      <vt:lpstr>Présentation PowerPoint</vt:lpstr>
      <vt:lpstr>Présentation PowerPoint</vt:lpstr>
      <vt:lpstr>Augmentation récente des émissions de CO2 </vt:lpstr>
      <vt:lpstr>Contrastes entre pays</vt:lpstr>
      <vt:lpstr>Présentation PowerPoint</vt:lpstr>
      <vt:lpstr>Climat, niveau des mers, effet de serre</vt:lpstr>
      <vt:lpstr>Climat du maximum glaciaire :  environ -5°C plus froid qu’aujourd’hui</vt:lpstr>
      <vt:lpstr>Climat du maximum interglaciaire:  environ 1°C de plus qu’aujourd’hui</vt:lpstr>
      <vt:lpstr>Climat, niveau des mers, effet de serre</vt:lpstr>
      <vt:lpstr>Contrastes entre pays</vt:lpstr>
      <vt:lpstr>En guise de conclusions: l’histoire des sciences du climat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Changement climatique: état des lieux</dc:title>
  <dc:creator>valerie masson</dc:creator>
  <cp:lastModifiedBy>François Tonnerieux</cp:lastModifiedBy>
  <cp:revision>61</cp:revision>
  <dcterms:created xsi:type="dcterms:W3CDTF">2015-02-04T19:55:01Z</dcterms:created>
  <dcterms:modified xsi:type="dcterms:W3CDTF">2015-11-28T15:40:13Z</dcterms:modified>
</cp:coreProperties>
</file>